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70" r:id="rId12"/>
    <p:sldId id="265" r:id="rId13"/>
    <p:sldId id="266" r:id="rId14"/>
    <p:sldId id="267" r:id="rId15"/>
    <p:sldId id="268" r:id="rId16"/>
    <p:sldId id="277" r:id="rId17"/>
    <p:sldId id="269" r:id="rId18"/>
    <p:sldId id="264" r:id="rId19"/>
    <p:sldId id="271" r:id="rId20"/>
    <p:sldId id="262" r:id="rId21"/>
    <p:sldId id="272" r:id="rId22"/>
    <p:sldId id="273" r:id="rId23"/>
    <p:sldId id="274" r:id="rId24"/>
    <p:sldId id="275" r:id="rId25"/>
    <p:sldId id="276" r:id="rId26"/>
  </p:sldIdLst>
  <p:sldSz cx="18288000" cy="10693400"/>
  <p:notesSz cx="6858000" cy="9144000"/>
  <p:embeddedFontLst>
    <p:embeddedFont>
      <p:font typeface="Be Vietnam" pitchFamily="2" charset="77"/>
      <p:regular r:id="rId28"/>
    </p:embeddedFont>
    <p:embeddedFont>
      <p:font typeface="Be Vietnam Ultra-Bold" pitchFamily="2" charset="77"/>
      <p:regular r:id="rId29"/>
      <p:bold r:id="rId30"/>
    </p:embeddedFont>
    <p:embeddedFont>
      <p:font typeface="Bebas Neue Bold" panose="020B0606020202050201" pitchFamily="34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71F43-BCAE-1A46-8E2A-508690EDA6E1}" v="176" dt="2025-07-23T01:03:08.049"/>
    <p1510:client id="{503A8BC1-8D7E-1945-A5A5-9133D73E3BAB}" v="25" dt="2025-07-23T01:58:08.532"/>
    <p1510:client id="{56755B8A-849B-6E4E-9C59-8D34B1162252}" v="589" dt="2025-07-23T05:14:10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126"/>
  </p:normalViewPr>
  <p:slideViewPr>
    <p:cSldViewPr snapToGrid="0">
      <p:cViewPr varScale="1">
        <p:scale>
          <a:sx n="76" d="100"/>
          <a:sy n="76" d="100"/>
        </p:scale>
        <p:origin x="35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GB" sz="3600">
                <a:solidFill>
                  <a:schemeClr val="bg1"/>
                </a:solidFill>
                <a:latin typeface="Aptos" panose="020B0004020202020204" pitchFamily="34" charset="0"/>
              </a:rPr>
              <a:t>2024 Results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E5-3C43-87ED-29515355C1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E5-3C43-87ED-29515355C1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E5-3C43-87ED-29515355C1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E5-3C43-87ED-29515355C162}"/>
              </c:ext>
            </c:extLst>
          </c:dPt>
          <c:dLbls>
            <c:dLbl>
              <c:idx val="0"/>
              <c:layout>
                <c:manualLayout>
                  <c:x val="4.6387154326494123E-2"/>
                  <c:y val="6.7924627346110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89652096342552"/>
                      <c:h val="0.22864160847818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E5-3C43-87ED-29515355C162}"/>
                </c:ext>
              </c:extLst>
            </c:dLbl>
            <c:dLbl>
              <c:idx val="1"/>
              <c:layout>
                <c:manualLayout>
                  <c:x val="-3.3898305084745894E-2"/>
                  <c:y val="0.299371069182389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E5-3C43-87ED-29515355C162}"/>
                </c:ext>
              </c:extLst>
            </c:dLbl>
            <c:dLbl>
              <c:idx val="2"/>
              <c:layout>
                <c:manualLayout>
                  <c:x val="-5.7091882247992866E-2"/>
                  <c:y val="-0.17358490566037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E5-3C43-87ED-29515355C162}"/>
                </c:ext>
              </c:extLst>
            </c:dLbl>
            <c:dLbl>
              <c:idx val="3"/>
              <c:layout>
                <c:manualLayout>
                  <c:x val="1.7841213202497771E-3"/>
                  <c:y val="9.5597385232506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54683318465663"/>
                      <c:h val="0.22864160847818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DE5-3C43-87ED-29515355C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Not Achieved</c:v>
                </c:pt>
                <c:pt idx="1">
                  <c:v>Achieved</c:v>
                </c:pt>
                <c:pt idx="2">
                  <c:v>Merit </c:v>
                </c:pt>
                <c:pt idx="3">
                  <c:v>Excellence 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44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E5-3C43-87ED-29515355C16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E9F4-6EBB-E949-B7FE-0AC7507C93BC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1143000"/>
            <a:ext cx="5276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037B-5DCB-8D44-9478-2F23F89B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37B-5DCB-8D44-9478-2F23F89B2C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37B-5DCB-8D44-9478-2F23F89B2C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7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1.sv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4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11.sv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sv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11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0" y="4248594"/>
            <a:ext cx="7670871" cy="6444806"/>
            <a:chOff x="0" y="0"/>
            <a:chExt cx="2857298" cy="2400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7298" cy="2400605"/>
            </a:xfrm>
            <a:custGeom>
              <a:avLst/>
              <a:gdLst/>
              <a:ahLst/>
              <a:cxnLst/>
              <a:rect l="l" t="t" r="r" b="b"/>
              <a:pathLst>
                <a:path w="2857298" h="2400605">
                  <a:moveTo>
                    <a:pt x="0" y="0"/>
                  </a:moveTo>
                  <a:lnTo>
                    <a:pt x="2857298" y="0"/>
                  </a:lnTo>
                  <a:lnTo>
                    <a:pt x="2857298" y="2400605"/>
                  </a:lnTo>
                  <a:lnTo>
                    <a:pt x="0" y="2400605"/>
                  </a:lnTo>
                  <a:close/>
                </a:path>
              </a:pathLst>
            </a:custGeom>
            <a:solidFill>
              <a:srgbClr val="132B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57298" cy="242918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4365867"/>
            <a:ext cx="18288000" cy="9207383"/>
            <a:chOff x="0" y="0"/>
            <a:chExt cx="24384000" cy="122765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4826" b="24826"/>
            <a:stretch>
              <a:fillRect/>
            </a:stretch>
          </p:blipFill>
          <p:spPr>
            <a:xfrm>
              <a:off x="0" y="0"/>
              <a:ext cx="24384000" cy="12276511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3003495" y="6335822"/>
            <a:ext cx="6602929" cy="3813191"/>
          </a:xfrm>
          <a:custGeom>
            <a:avLst/>
            <a:gdLst/>
            <a:ahLst/>
            <a:cxnLst/>
            <a:rect l="l" t="t" r="r" b="b"/>
            <a:pathLst>
              <a:path w="6602929" h="3813191">
                <a:moveTo>
                  <a:pt x="0" y="0"/>
                </a:moveTo>
                <a:lnTo>
                  <a:pt x="6602929" y="0"/>
                </a:lnTo>
                <a:lnTo>
                  <a:pt x="6602929" y="3813191"/>
                </a:lnTo>
                <a:lnTo>
                  <a:pt x="0" y="3813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8702" y="481127"/>
            <a:ext cx="1459996" cy="750073"/>
          </a:xfrm>
          <a:custGeom>
            <a:avLst/>
            <a:gdLst/>
            <a:ahLst/>
            <a:cxnLst/>
            <a:rect l="l" t="t" r="r" b="b"/>
            <a:pathLst>
              <a:path w="1459996" h="750073">
                <a:moveTo>
                  <a:pt x="0" y="0"/>
                </a:moveTo>
                <a:lnTo>
                  <a:pt x="1459996" y="0"/>
                </a:lnTo>
                <a:lnTo>
                  <a:pt x="1459996" y="750073"/>
                </a:lnTo>
                <a:lnTo>
                  <a:pt x="0" y="750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4734">
            <a:off x="13953302" y="516778"/>
            <a:ext cx="1634258" cy="839600"/>
          </a:xfrm>
          <a:custGeom>
            <a:avLst/>
            <a:gdLst/>
            <a:ahLst/>
            <a:cxnLst/>
            <a:rect l="l" t="t" r="r" b="b"/>
            <a:pathLst>
              <a:path w="1634258" h="839600">
                <a:moveTo>
                  <a:pt x="0" y="0"/>
                </a:moveTo>
                <a:lnTo>
                  <a:pt x="1634258" y="0"/>
                </a:lnTo>
                <a:lnTo>
                  <a:pt x="1634258" y="839600"/>
                </a:lnTo>
                <a:lnTo>
                  <a:pt x="0" y="83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4734">
            <a:off x="16228098" y="218613"/>
            <a:ext cx="1315889" cy="676038"/>
          </a:xfrm>
          <a:custGeom>
            <a:avLst/>
            <a:gdLst/>
            <a:ahLst/>
            <a:cxnLst/>
            <a:rect l="l" t="t" r="r" b="b"/>
            <a:pathLst>
              <a:path w="1315889" h="676038">
                <a:moveTo>
                  <a:pt x="0" y="0"/>
                </a:moveTo>
                <a:lnTo>
                  <a:pt x="1315889" y="0"/>
                </a:lnTo>
                <a:lnTo>
                  <a:pt x="1315889" y="676038"/>
                </a:lnTo>
                <a:lnTo>
                  <a:pt x="0" y="676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665989" y="1732332"/>
            <a:ext cx="1295602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9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TAN Mon Cheri"/>
                <a:cs typeface="TAN Mon Cheri"/>
                <a:sym typeface="TAN Mon Cheri"/>
              </a:rPr>
              <a:t>Options </a:t>
            </a: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sym typeface="TAN Mon Cheri"/>
              </a:rPr>
              <a:t>Evening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51334" y="3841954"/>
            <a:ext cx="7585332" cy="87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98"/>
              </a:lnSpc>
              <a:spcBef>
                <a:spcPct val="0"/>
              </a:spcBef>
            </a:pPr>
            <a:r>
              <a:rPr lang="en-US" sz="9999">
                <a:solidFill>
                  <a:srgbClr val="132B44"/>
                </a:solidFill>
                <a:latin typeface="Aptos" panose="020B0004020202020204" pitchFamily="34" charset="0"/>
                <a:sym typeface="TAN Mon Cheri"/>
              </a:rPr>
              <a:t>2025</a:t>
            </a:r>
          </a:p>
        </p:txBody>
      </p:sp>
      <p:sp>
        <p:nvSpPr>
          <p:cNvPr id="14" name="Freeform 14"/>
          <p:cNvSpPr/>
          <p:nvPr/>
        </p:nvSpPr>
        <p:spPr>
          <a:xfrm rot="84734">
            <a:off x="2487548" y="371588"/>
            <a:ext cx="1634258" cy="839600"/>
          </a:xfrm>
          <a:custGeom>
            <a:avLst/>
            <a:gdLst/>
            <a:ahLst/>
            <a:cxnLst/>
            <a:rect l="l" t="t" r="r" b="b"/>
            <a:pathLst>
              <a:path w="1634258" h="839600">
                <a:moveTo>
                  <a:pt x="0" y="0"/>
                </a:moveTo>
                <a:lnTo>
                  <a:pt x="1634258" y="0"/>
                </a:lnTo>
                <a:lnTo>
                  <a:pt x="1634258" y="839601"/>
                </a:lnTo>
                <a:lnTo>
                  <a:pt x="0" y="83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183314" y="5434217"/>
            <a:ext cx="3921372" cy="4714796"/>
          </a:xfrm>
          <a:custGeom>
            <a:avLst/>
            <a:gdLst/>
            <a:ahLst/>
            <a:cxnLst/>
            <a:rect l="l" t="t" r="r" b="b"/>
            <a:pathLst>
              <a:path w="3921372" h="4714796">
                <a:moveTo>
                  <a:pt x="0" y="0"/>
                </a:moveTo>
                <a:lnTo>
                  <a:pt x="3921372" y="0"/>
                </a:lnTo>
                <a:lnTo>
                  <a:pt x="3921372" y="4714796"/>
                </a:lnTo>
                <a:lnTo>
                  <a:pt x="0" y="4714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355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431185" y="4324046"/>
            <a:ext cx="3844747" cy="2220342"/>
          </a:xfrm>
          <a:custGeom>
            <a:avLst/>
            <a:gdLst/>
            <a:ahLst/>
            <a:cxnLst/>
            <a:rect l="l" t="t" r="r" b="b"/>
            <a:pathLst>
              <a:path w="3844747" h="2220342">
                <a:moveTo>
                  <a:pt x="0" y="0"/>
                </a:moveTo>
                <a:lnTo>
                  <a:pt x="3844748" y="0"/>
                </a:lnTo>
                <a:lnTo>
                  <a:pt x="3844748" y="2220342"/>
                </a:lnTo>
                <a:lnTo>
                  <a:pt x="0" y="2220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442" y="0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421013" y="7521473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2" y="0"/>
                </a:lnTo>
                <a:lnTo>
                  <a:pt x="4044782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579234" y="4741284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1" y="0"/>
                </a:lnTo>
                <a:lnTo>
                  <a:pt x="4044781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168983" y="2509671"/>
            <a:ext cx="13950034" cy="7027329"/>
          </a:xfrm>
          <a:custGeom>
            <a:avLst/>
            <a:gdLst/>
            <a:ahLst/>
            <a:cxnLst/>
            <a:rect l="l" t="t" r="r" b="b"/>
            <a:pathLst>
              <a:path w="13950034" h="7027329">
                <a:moveTo>
                  <a:pt x="0" y="0"/>
                </a:moveTo>
                <a:lnTo>
                  <a:pt x="13950034" y="0"/>
                </a:lnTo>
                <a:lnTo>
                  <a:pt x="13950034" y="7027329"/>
                </a:lnTo>
                <a:lnTo>
                  <a:pt x="0" y="7027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9D850E01-D4F1-620A-E4EA-84848D2A763C}"/>
              </a:ext>
            </a:extLst>
          </p:cNvPr>
          <p:cNvSpPr txBox="1"/>
          <p:nvPr/>
        </p:nvSpPr>
        <p:spPr>
          <a:xfrm>
            <a:off x="3271397" y="0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194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05170" y="2948736"/>
            <a:ext cx="17468505" cy="6638032"/>
          </a:xfrm>
          <a:custGeom>
            <a:avLst/>
            <a:gdLst/>
            <a:ahLst/>
            <a:cxnLst/>
            <a:rect l="l" t="t" r="r" b="b"/>
            <a:pathLst>
              <a:path w="17468505" h="6638032">
                <a:moveTo>
                  <a:pt x="0" y="0"/>
                </a:moveTo>
                <a:lnTo>
                  <a:pt x="17468505" y="0"/>
                </a:lnTo>
                <a:lnTo>
                  <a:pt x="17468505" y="6638032"/>
                </a:lnTo>
                <a:lnTo>
                  <a:pt x="0" y="663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321979" y="5077664"/>
            <a:ext cx="2651696" cy="2578774"/>
          </a:xfrm>
          <a:custGeom>
            <a:avLst/>
            <a:gdLst/>
            <a:ahLst/>
            <a:cxnLst/>
            <a:rect l="l" t="t" r="r" b="b"/>
            <a:pathLst>
              <a:path w="2651696" h="2578774">
                <a:moveTo>
                  <a:pt x="0" y="0"/>
                </a:moveTo>
                <a:lnTo>
                  <a:pt x="2651696" y="0"/>
                </a:lnTo>
                <a:lnTo>
                  <a:pt x="2651696" y="2578774"/>
                </a:lnTo>
                <a:lnTo>
                  <a:pt x="0" y="257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BE9B2452-8130-C260-B2D5-237083FB571B}"/>
              </a:ext>
            </a:extLst>
          </p:cNvPr>
          <p:cNvSpPr txBox="1"/>
          <p:nvPr/>
        </p:nvSpPr>
        <p:spPr>
          <a:xfrm>
            <a:off x="3366819" y="-14194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1550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941892" y="2063050"/>
            <a:ext cx="12404217" cy="7876677"/>
            <a:chOff x="0" y="0"/>
            <a:chExt cx="16538956" cy="105022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38956" cy="10502265"/>
            </a:xfrm>
            <a:custGeom>
              <a:avLst/>
              <a:gdLst/>
              <a:ahLst/>
              <a:cxnLst/>
              <a:rect l="l" t="t" r="r" b="b"/>
              <a:pathLst>
                <a:path w="16538956" h="10502265">
                  <a:moveTo>
                    <a:pt x="0" y="0"/>
                  </a:moveTo>
                  <a:lnTo>
                    <a:pt x="16538956" y="0"/>
                  </a:lnTo>
                  <a:lnTo>
                    <a:pt x="16538956" y="10502265"/>
                  </a:lnTo>
                  <a:lnTo>
                    <a:pt x="0" y="10502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0" b="-7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24">
            <a:extLst>
              <a:ext uri="{FF2B5EF4-FFF2-40B4-BE49-F238E27FC236}">
                <a16:creationId xmlns:a16="http://schemas.microsoft.com/office/drawing/2014/main" id="{AF981781-1C64-7B5A-F640-4265DC58A385}"/>
              </a:ext>
            </a:extLst>
          </p:cNvPr>
          <p:cNvSpPr txBox="1"/>
          <p:nvPr/>
        </p:nvSpPr>
        <p:spPr>
          <a:xfrm>
            <a:off x="3600903" y="-18676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BAFD5-D423-807D-42E0-9937C2279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C94221-9946-AF59-E660-2AAEEBA288F1}"/>
              </a:ext>
            </a:extLst>
          </p:cNvPr>
          <p:cNvGrpSpPr/>
          <p:nvPr/>
        </p:nvGrpSpPr>
        <p:grpSpPr>
          <a:xfrm>
            <a:off x="0" y="221550"/>
            <a:ext cx="18288000" cy="5721073"/>
            <a:chOff x="0" y="0"/>
            <a:chExt cx="24384000" cy="7628097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D7CAE78-EFE5-542C-878B-36ED164D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7" name="TextBox 24">
            <a:extLst>
              <a:ext uri="{FF2B5EF4-FFF2-40B4-BE49-F238E27FC236}">
                <a16:creationId xmlns:a16="http://schemas.microsoft.com/office/drawing/2014/main" id="{082E9DDD-DD4E-7932-BDD4-63A757D09FA8}"/>
              </a:ext>
            </a:extLst>
          </p:cNvPr>
          <p:cNvSpPr txBox="1"/>
          <p:nvPr/>
        </p:nvSpPr>
        <p:spPr>
          <a:xfrm>
            <a:off x="3600903" y="-18676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  <p:pic>
        <p:nvPicPr>
          <p:cNvPr id="8" name="Picture 7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A825F5A2-A0E0-9741-1A8D-481C9AA38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46" y="2263584"/>
            <a:ext cx="14257109" cy="82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194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7" name="TextBox 24">
            <a:extLst>
              <a:ext uri="{FF2B5EF4-FFF2-40B4-BE49-F238E27FC236}">
                <a16:creationId xmlns:a16="http://schemas.microsoft.com/office/drawing/2014/main" id="{BE46C926-1919-D133-A9A8-6DE9C50A026E}"/>
              </a:ext>
            </a:extLst>
          </p:cNvPr>
          <p:cNvSpPr txBox="1"/>
          <p:nvPr/>
        </p:nvSpPr>
        <p:spPr>
          <a:xfrm>
            <a:off x="3271397" y="-14194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9FC4AD-8601-2980-CCE7-79AF8E96A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0" y="2211185"/>
            <a:ext cx="13283740" cy="8215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90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292920" y="2196400"/>
            <a:ext cx="10318468" cy="8076859"/>
            <a:chOff x="0" y="0"/>
            <a:chExt cx="3090012" cy="241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0012" cy="2418730"/>
            </a:xfrm>
            <a:custGeom>
              <a:avLst/>
              <a:gdLst/>
              <a:ahLst/>
              <a:cxnLst/>
              <a:rect l="l" t="t" r="r" b="b"/>
              <a:pathLst>
                <a:path w="3090012" h="2418730">
                  <a:moveTo>
                    <a:pt x="0" y="0"/>
                  </a:moveTo>
                  <a:lnTo>
                    <a:pt x="3090012" y="0"/>
                  </a:lnTo>
                  <a:lnTo>
                    <a:pt x="3090012" y="2418730"/>
                  </a:lnTo>
                  <a:lnTo>
                    <a:pt x="0" y="2418730"/>
                  </a:lnTo>
                  <a:close/>
                </a:path>
              </a:pathLst>
            </a:custGeom>
            <a:solidFill>
              <a:srgbClr val="132B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090012" cy="244730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21013" y="7521473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2" y="0"/>
                </a:lnTo>
                <a:lnTo>
                  <a:pt x="4044782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75097" y="3916730"/>
            <a:ext cx="1454727" cy="1429270"/>
          </a:xfrm>
          <a:custGeom>
            <a:avLst/>
            <a:gdLst/>
            <a:ahLst/>
            <a:cxnLst/>
            <a:rect l="l" t="t" r="r" b="b"/>
            <a:pathLst>
              <a:path w="1454727" h="1429270">
                <a:moveTo>
                  <a:pt x="0" y="0"/>
                </a:moveTo>
                <a:lnTo>
                  <a:pt x="1454727" y="0"/>
                </a:lnTo>
                <a:lnTo>
                  <a:pt x="1454727" y="1429270"/>
                </a:lnTo>
                <a:lnTo>
                  <a:pt x="0" y="1429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652685" y="7508462"/>
            <a:ext cx="1354524" cy="1338157"/>
          </a:xfrm>
          <a:custGeom>
            <a:avLst/>
            <a:gdLst/>
            <a:ahLst/>
            <a:cxnLst/>
            <a:rect l="l" t="t" r="r" b="b"/>
            <a:pathLst>
              <a:path w="1354524" h="1338157">
                <a:moveTo>
                  <a:pt x="0" y="0"/>
                </a:moveTo>
                <a:lnTo>
                  <a:pt x="1354525" y="0"/>
                </a:lnTo>
                <a:lnTo>
                  <a:pt x="1354525" y="1338157"/>
                </a:lnTo>
                <a:lnTo>
                  <a:pt x="0" y="13381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620597" y="8980104"/>
            <a:ext cx="1409024" cy="1391999"/>
          </a:xfrm>
          <a:custGeom>
            <a:avLst/>
            <a:gdLst/>
            <a:ahLst/>
            <a:cxnLst/>
            <a:rect l="l" t="t" r="r" b="b"/>
            <a:pathLst>
              <a:path w="1409024" h="1391999">
                <a:moveTo>
                  <a:pt x="0" y="0"/>
                </a:moveTo>
                <a:lnTo>
                  <a:pt x="1409025" y="0"/>
                </a:lnTo>
                <a:lnTo>
                  <a:pt x="1409025" y="1391999"/>
                </a:lnTo>
                <a:lnTo>
                  <a:pt x="0" y="13919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895983" y="2368488"/>
            <a:ext cx="9304419" cy="1968330"/>
            <a:chOff x="0" y="0"/>
            <a:chExt cx="2450546" cy="5184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50546" cy="387240"/>
            </a:xfrm>
            <a:custGeom>
              <a:avLst/>
              <a:gdLst/>
              <a:ahLst/>
              <a:cxnLst/>
              <a:rect l="l" t="t" r="r" b="b"/>
              <a:pathLst>
                <a:path w="2450546" h="518408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75972"/>
                  </a:lnTo>
                  <a:cubicBezTo>
                    <a:pt x="2450546" y="499409"/>
                    <a:pt x="2431547" y="518408"/>
                    <a:pt x="2408110" y="518408"/>
                  </a:cubicBezTo>
                  <a:lnTo>
                    <a:pt x="42436" y="518408"/>
                  </a:lnTo>
                  <a:cubicBezTo>
                    <a:pt x="18999" y="518408"/>
                    <a:pt x="0" y="499409"/>
                    <a:pt x="0" y="475972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450545" cy="518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37971" y="2561412"/>
            <a:ext cx="5483257" cy="107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Select </a:t>
            </a:r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FOUR</a:t>
            </a: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 subjects, with the 4ᵗʰ being a back up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895983" y="4103033"/>
            <a:ext cx="9304415" cy="1470302"/>
            <a:chOff x="0" y="0"/>
            <a:chExt cx="2450545" cy="4707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31841" y="7563645"/>
            <a:ext cx="9304415" cy="1537601"/>
            <a:chOff x="0" y="0"/>
            <a:chExt cx="2450545" cy="470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343076" y="7779248"/>
            <a:ext cx="8654598" cy="114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Go to KAMAR through our website and select subjects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931841" y="9330134"/>
            <a:ext cx="9304415" cy="1038545"/>
            <a:chOff x="0" y="0"/>
            <a:chExt cx="2450545" cy="2735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50546" cy="273526"/>
            </a:xfrm>
            <a:custGeom>
              <a:avLst/>
              <a:gdLst/>
              <a:ahLst/>
              <a:cxnLst/>
              <a:rect l="l" t="t" r="r" b="b"/>
              <a:pathLst>
                <a:path w="2450546" h="273526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231091"/>
                  </a:lnTo>
                  <a:cubicBezTo>
                    <a:pt x="2450546" y="254527"/>
                    <a:pt x="2431547" y="273526"/>
                    <a:pt x="2408110" y="273526"/>
                  </a:cubicBezTo>
                  <a:lnTo>
                    <a:pt x="42436" y="273526"/>
                  </a:lnTo>
                  <a:cubicBezTo>
                    <a:pt x="18999" y="273526"/>
                    <a:pt x="0" y="254527"/>
                    <a:pt x="0" y="231091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2450545" cy="273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343076" y="9515346"/>
            <a:ext cx="8654598" cy="55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Submit by no later than 4 August</a:t>
            </a:r>
          </a:p>
        </p:txBody>
      </p:sp>
      <p:sp>
        <p:nvSpPr>
          <p:cNvPr id="26" name="Freeform 26"/>
          <p:cNvSpPr/>
          <p:nvPr/>
        </p:nvSpPr>
        <p:spPr>
          <a:xfrm>
            <a:off x="-1579234" y="4741284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1" y="0"/>
                </a:lnTo>
                <a:lnTo>
                  <a:pt x="4044781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5343076" y="2769398"/>
            <a:ext cx="2653924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Year 11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537971" y="4318491"/>
            <a:ext cx="4881710" cy="107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Select </a:t>
            </a:r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SIX</a:t>
            </a: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 Subjects, with the 6ᵗʰ being a back up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43076" y="4406168"/>
            <a:ext cx="3772876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Year 12 &amp; 13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969D0F18-BF8A-E471-E9AC-A3C293111FE1}"/>
              </a:ext>
            </a:extLst>
          </p:cNvPr>
          <p:cNvSpPr txBox="1"/>
          <p:nvPr/>
        </p:nvSpPr>
        <p:spPr>
          <a:xfrm>
            <a:off x="3402460" y="-10563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  <p:grpSp>
        <p:nvGrpSpPr>
          <p:cNvPr id="35" name="Group 15">
            <a:extLst>
              <a:ext uri="{FF2B5EF4-FFF2-40B4-BE49-F238E27FC236}">
                <a16:creationId xmlns:a16="http://schemas.microsoft.com/office/drawing/2014/main" id="{9830B469-BB5A-C2FF-3723-E7B5E2D8FD2A}"/>
              </a:ext>
            </a:extLst>
          </p:cNvPr>
          <p:cNvGrpSpPr/>
          <p:nvPr/>
        </p:nvGrpSpPr>
        <p:grpSpPr>
          <a:xfrm>
            <a:off x="4895983" y="5791706"/>
            <a:ext cx="9304415" cy="1470302"/>
            <a:chOff x="0" y="0"/>
            <a:chExt cx="2450545" cy="470720"/>
          </a:xfrm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FF41518-50DC-B21B-97AB-B15E48CF4411}"/>
                </a:ext>
              </a:extLst>
            </p:cNvPr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D13E8016-7FB0-166A-73C9-B0FDFB951643}"/>
                </a:ext>
              </a:extLst>
            </p:cNvPr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41" name="TextBox 28">
            <a:extLst>
              <a:ext uri="{FF2B5EF4-FFF2-40B4-BE49-F238E27FC236}">
                <a16:creationId xmlns:a16="http://schemas.microsoft.com/office/drawing/2014/main" id="{1A0E546E-1179-6BD2-42D4-B477BA634829}"/>
              </a:ext>
            </a:extLst>
          </p:cNvPr>
          <p:cNvSpPr txBox="1"/>
          <p:nvPr/>
        </p:nvSpPr>
        <p:spPr>
          <a:xfrm>
            <a:off x="8558099" y="5974753"/>
            <a:ext cx="5457109" cy="107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Consider Pre-Requisites, UE + Exemptions (</a:t>
            </a:r>
            <a:r>
              <a:rPr lang="en-US" sz="3200" err="1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pg</a:t>
            </a: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 15, 25, 43)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919D6D63-16A4-873C-4F78-9F91009AADFB}"/>
              </a:ext>
            </a:extLst>
          </p:cNvPr>
          <p:cNvSpPr txBox="1"/>
          <p:nvPr/>
        </p:nvSpPr>
        <p:spPr>
          <a:xfrm>
            <a:off x="5400079" y="6171248"/>
            <a:ext cx="2653924" cy="68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All Years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9400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33229" y="191815"/>
            <a:ext cx="14498285" cy="197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 PREFECTS PERSPECTIVE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2084497"/>
            <a:ext cx="15840047" cy="8317184"/>
            <a:chOff x="0" y="0"/>
            <a:chExt cx="4171864" cy="21905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71864" cy="2190534"/>
            </a:xfrm>
            <a:custGeom>
              <a:avLst/>
              <a:gdLst/>
              <a:ahLst/>
              <a:cxnLst/>
              <a:rect l="l" t="t" r="r" b="b"/>
              <a:pathLst>
                <a:path w="4171864" h="2190534">
                  <a:moveTo>
                    <a:pt x="0" y="0"/>
                  </a:moveTo>
                  <a:lnTo>
                    <a:pt x="4171864" y="0"/>
                  </a:lnTo>
                  <a:lnTo>
                    <a:pt x="4171864" y="2190534"/>
                  </a:lnTo>
                  <a:lnTo>
                    <a:pt x="0" y="21905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171864" cy="21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8250" y="2376215"/>
            <a:ext cx="15364443" cy="7771848"/>
            <a:chOff x="0" y="0"/>
            <a:chExt cx="14430294" cy="72993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30248" cy="7299325"/>
            </a:xfrm>
            <a:custGeom>
              <a:avLst/>
              <a:gdLst/>
              <a:ahLst/>
              <a:cxnLst/>
              <a:rect l="l" t="t" r="r" b="b"/>
              <a:pathLst>
                <a:path w="14430248" h="7299325">
                  <a:moveTo>
                    <a:pt x="0" y="0"/>
                  </a:moveTo>
                  <a:lnTo>
                    <a:pt x="14430248" y="0"/>
                  </a:lnTo>
                  <a:lnTo>
                    <a:pt x="14430248" y="7299325"/>
                  </a:lnTo>
                  <a:lnTo>
                    <a:pt x="0" y="7299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72604"/>
            <a:ext cx="18288000" cy="5414517"/>
            <a:chOff x="0" y="0"/>
            <a:chExt cx="24384000" cy="72193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0327" b="20065"/>
            <a:stretch>
              <a:fillRect/>
            </a:stretch>
          </p:blipFill>
          <p:spPr>
            <a:xfrm>
              <a:off x="0" y="0"/>
              <a:ext cx="24384000" cy="721935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231221" y="1384300"/>
            <a:ext cx="9941979" cy="8848790"/>
            <a:chOff x="0" y="0"/>
            <a:chExt cx="3090012" cy="2750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0012" cy="2750119"/>
            </a:xfrm>
            <a:custGeom>
              <a:avLst/>
              <a:gdLst/>
              <a:ahLst/>
              <a:cxnLst/>
              <a:rect l="l" t="t" r="r" b="b"/>
              <a:pathLst>
                <a:path w="3090012" h="2750119">
                  <a:moveTo>
                    <a:pt x="0" y="0"/>
                  </a:moveTo>
                  <a:lnTo>
                    <a:pt x="3090012" y="0"/>
                  </a:lnTo>
                  <a:lnTo>
                    <a:pt x="3090012" y="2750119"/>
                  </a:lnTo>
                  <a:lnTo>
                    <a:pt x="0" y="2750119"/>
                  </a:lnTo>
                  <a:close/>
                </a:path>
              </a:pathLst>
            </a:custGeom>
            <a:solidFill>
              <a:srgbClr val="132B44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090012" cy="2778694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161916" y="7097250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2" y="0"/>
                </a:lnTo>
                <a:lnTo>
                  <a:pt x="4044782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05411" y="1919801"/>
            <a:ext cx="1454727" cy="1429270"/>
          </a:xfrm>
          <a:custGeom>
            <a:avLst/>
            <a:gdLst/>
            <a:ahLst/>
            <a:cxnLst/>
            <a:rect l="l" t="t" r="r" b="b"/>
            <a:pathLst>
              <a:path w="1454727" h="1429270">
                <a:moveTo>
                  <a:pt x="0" y="0"/>
                </a:moveTo>
                <a:lnTo>
                  <a:pt x="1454727" y="0"/>
                </a:lnTo>
                <a:lnTo>
                  <a:pt x="1454727" y="1429270"/>
                </a:lnTo>
                <a:lnTo>
                  <a:pt x="0" y="1429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351114" y="4238535"/>
            <a:ext cx="1354524" cy="1338157"/>
          </a:xfrm>
          <a:custGeom>
            <a:avLst/>
            <a:gdLst/>
            <a:ahLst/>
            <a:cxnLst/>
            <a:rect l="l" t="t" r="r" b="b"/>
            <a:pathLst>
              <a:path w="1354524" h="1338157">
                <a:moveTo>
                  <a:pt x="0" y="0"/>
                </a:moveTo>
                <a:lnTo>
                  <a:pt x="1354525" y="0"/>
                </a:lnTo>
                <a:lnTo>
                  <a:pt x="1354525" y="1338157"/>
                </a:lnTo>
                <a:lnTo>
                  <a:pt x="0" y="1338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59359" y="4473428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1" y="0"/>
                </a:lnTo>
                <a:lnTo>
                  <a:pt x="4044781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351114" y="6338881"/>
            <a:ext cx="1409024" cy="1391999"/>
          </a:xfrm>
          <a:custGeom>
            <a:avLst/>
            <a:gdLst/>
            <a:ahLst/>
            <a:cxnLst/>
            <a:rect l="l" t="t" r="r" b="b"/>
            <a:pathLst>
              <a:path w="1409024" h="1391999">
                <a:moveTo>
                  <a:pt x="0" y="0"/>
                </a:moveTo>
                <a:lnTo>
                  <a:pt x="1409024" y="0"/>
                </a:lnTo>
                <a:lnTo>
                  <a:pt x="1409024" y="1391998"/>
                </a:lnTo>
                <a:lnTo>
                  <a:pt x="0" y="13919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351114" y="8615169"/>
            <a:ext cx="1465617" cy="1451572"/>
          </a:xfrm>
          <a:custGeom>
            <a:avLst/>
            <a:gdLst/>
            <a:ahLst/>
            <a:cxnLst/>
            <a:rect l="l" t="t" r="r" b="b"/>
            <a:pathLst>
              <a:path w="1465617" h="1451572">
                <a:moveTo>
                  <a:pt x="0" y="0"/>
                </a:moveTo>
                <a:lnTo>
                  <a:pt x="1465617" y="0"/>
                </a:lnTo>
                <a:lnTo>
                  <a:pt x="1465617" y="1451572"/>
                </a:lnTo>
                <a:lnTo>
                  <a:pt x="0" y="14515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572000" y="1598385"/>
            <a:ext cx="9304415" cy="1968330"/>
            <a:chOff x="0" y="0"/>
            <a:chExt cx="2450545" cy="5184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0546" cy="518408"/>
            </a:xfrm>
            <a:custGeom>
              <a:avLst/>
              <a:gdLst/>
              <a:ahLst/>
              <a:cxnLst/>
              <a:rect l="l" t="t" r="r" b="b"/>
              <a:pathLst>
                <a:path w="2450546" h="518408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75972"/>
                  </a:lnTo>
                  <a:cubicBezTo>
                    <a:pt x="2450546" y="499409"/>
                    <a:pt x="2431547" y="518408"/>
                    <a:pt x="2408110" y="518408"/>
                  </a:cubicBezTo>
                  <a:lnTo>
                    <a:pt x="42436" y="518408"/>
                  </a:lnTo>
                  <a:cubicBezTo>
                    <a:pt x="18999" y="518408"/>
                    <a:pt x="0" y="499409"/>
                    <a:pt x="0" y="475972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450545" cy="518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795546" y="1982901"/>
            <a:ext cx="8857322" cy="11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Prayerfully consider subject choices in light of current career aspirations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572000" y="4013982"/>
            <a:ext cx="9304415" cy="1787264"/>
            <a:chOff x="0" y="0"/>
            <a:chExt cx="2450545" cy="4707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72000" y="6193477"/>
            <a:ext cx="9304415" cy="1787264"/>
            <a:chOff x="0" y="0"/>
            <a:chExt cx="2450545" cy="470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893496" y="4305160"/>
            <a:ext cx="8654598" cy="11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Play to strengths……</a:t>
            </a:r>
            <a:r>
              <a:rPr lang="en-US" sz="3600" err="1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realising</a:t>
            </a: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 that calling will always be linked to this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580626" y="8415468"/>
            <a:ext cx="9304415" cy="1787264"/>
            <a:chOff x="0" y="0"/>
            <a:chExt cx="2450545" cy="4707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748854" y="6291166"/>
            <a:ext cx="8654598" cy="1677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Avoid making choices solely on financial security, friend/ teacher preference or status of a particular subject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D6E41989-0F9D-2BE3-1322-EA267492E3EE}"/>
              </a:ext>
            </a:extLst>
          </p:cNvPr>
          <p:cNvSpPr txBox="1"/>
          <p:nvPr/>
        </p:nvSpPr>
        <p:spPr>
          <a:xfrm>
            <a:off x="1676400" y="-447779"/>
            <a:ext cx="14498285" cy="197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What now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13BC9507-EB10-1FC8-54B9-72A4CB3DF161}"/>
              </a:ext>
            </a:extLst>
          </p:cNvPr>
          <p:cNvSpPr txBox="1"/>
          <p:nvPr/>
        </p:nvSpPr>
        <p:spPr>
          <a:xfrm>
            <a:off x="4816701" y="8634361"/>
            <a:ext cx="8654598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6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Use this time to talk with teachers to explore and discuss further options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16895"/>
            <a:ext cx="18288000" cy="3652919"/>
            <a:chOff x="0" y="0"/>
            <a:chExt cx="24384000" cy="372863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7485" b="27223"/>
            <a:stretch>
              <a:fillRect/>
            </a:stretch>
          </p:blipFill>
          <p:spPr>
            <a:xfrm>
              <a:off x="0" y="0"/>
              <a:ext cx="24384000" cy="372863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33229" y="191815"/>
            <a:ext cx="14498285" cy="197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YEAR 11 QUALIFICATION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863602" y="2549525"/>
            <a:ext cx="7326309" cy="7319595"/>
            <a:chOff x="0" y="0"/>
            <a:chExt cx="1929563" cy="1927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9563" cy="1927795"/>
            </a:xfrm>
            <a:custGeom>
              <a:avLst/>
              <a:gdLst/>
              <a:ahLst/>
              <a:cxnLst/>
              <a:rect l="l" t="t" r="r" b="b"/>
              <a:pathLst>
                <a:path w="1929563" h="1927795">
                  <a:moveTo>
                    <a:pt x="0" y="0"/>
                  </a:moveTo>
                  <a:lnTo>
                    <a:pt x="1929563" y="0"/>
                  </a:lnTo>
                  <a:lnTo>
                    <a:pt x="1929563" y="1927795"/>
                  </a:lnTo>
                  <a:lnTo>
                    <a:pt x="0" y="19277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29563" cy="1927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581" y="2280965"/>
            <a:ext cx="7731330" cy="7731330"/>
          </a:xfrm>
          <a:prstGeom prst="rect">
            <a:avLst/>
          </a:prstGeom>
        </p:spPr>
      </p:pic>
      <p:grpSp>
        <p:nvGrpSpPr>
          <p:cNvPr id="13" name="Group 25">
            <a:extLst>
              <a:ext uri="{FF2B5EF4-FFF2-40B4-BE49-F238E27FC236}">
                <a16:creationId xmlns:a16="http://schemas.microsoft.com/office/drawing/2014/main" id="{375007D0-F753-2292-3E3D-CFC471D499D2}"/>
              </a:ext>
            </a:extLst>
          </p:cNvPr>
          <p:cNvGrpSpPr/>
          <p:nvPr/>
        </p:nvGrpSpPr>
        <p:grpSpPr>
          <a:xfrm>
            <a:off x="325079" y="3236024"/>
            <a:ext cx="10133501" cy="2796475"/>
            <a:chOff x="0" y="0"/>
            <a:chExt cx="2450545" cy="470720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71223722-5FE1-7F48-AF27-E3FF36E93B43}"/>
                </a:ext>
              </a:extLst>
            </p:cNvPr>
            <p:cNvSpPr/>
            <p:nvPr/>
          </p:nvSpPr>
          <p:spPr>
            <a:xfrm>
              <a:off x="0" y="0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73884AFC-1AC8-A25A-DF89-EE283E34BC70}"/>
                </a:ext>
              </a:extLst>
            </p:cNvPr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27590" y="3469933"/>
            <a:ext cx="10133501" cy="6449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35"/>
              </a:lnSpc>
            </a:pPr>
            <a:r>
              <a:rPr lang="en-US" sz="40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Our Goal </a:t>
            </a:r>
          </a:p>
          <a:p>
            <a:pPr algn="l">
              <a:lnSpc>
                <a:spcPts val="4235"/>
              </a:lnSpc>
            </a:pP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To be a stimulating and rigorous in-house learning programme that equips learners with the knowledge and skillset for success in NCEA Level 2. </a:t>
            </a:r>
          </a:p>
          <a:p>
            <a:pPr algn="l">
              <a:lnSpc>
                <a:spcPts val="4235"/>
              </a:lnSpc>
            </a:pPr>
            <a:endParaRPr lang="en-US" sz="3400">
              <a:solidFill>
                <a:srgbClr val="F7F8F9"/>
              </a:solidFill>
              <a:latin typeface="Aptos" panose="020B0004020202020204" pitchFamily="34" charset="0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4235"/>
              </a:lnSpc>
            </a:pPr>
            <a:endParaRPr lang="en-US" sz="3400">
              <a:solidFill>
                <a:srgbClr val="F7F8F9"/>
              </a:solidFill>
              <a:latin typeface="Aptos" panose="020B0004020202020204" pitchFamily="34" charset="0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4235"/>
              </a:lnSpc>
            </a:pP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The qualification is designed to include aspects of school life valued as part of a KingsWay education. </a:t>
            </a:r>
          </a:p>
          <a:p>
            <a:pPr algn="l">
              <a:lnSpc>
                <a:spcPts val="4235"/>
              </a:lnSpc>
            </a:pPr>
            <a:endParaRPr lang="en-US" sz="3400">
              <a:solidFill>
                <a:srgbClr val="F7F8F9"/>
              </a:solidFill>
              <a:latin typeface="Aptos" panose="020B0004020202020204" pitchFamily="34" charset="0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4235"/>
              </a:lnSpc>
            </a:pP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This includes comprehensive </a:t>
            </a:r>
            <a:r>
              <a:rPr lang="en-US" sz="34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academic coverage </a:t>
            </a: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as well as </a:t>
            </a:r>
            <a:r>
              <a:rPr lang="en-US" sz="34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service</a:t>
            </a: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and </a:t>
            </a:r>
            <a:r>
              <a:rPr lang="en-US" sz="34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community</a:t>
            </a: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aspects, which reflect our school’s </a:t>
            </a:r>
            <a:r>
              <a:rPr lang="en-US" sz="34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special character</a:t>
            </a:r>
            <a:r>
              <a:rPr lang="en-US" sz="34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796475"/>
            <a:chOff x="0" y="0"/>
            <a:chExt cx="24384000" cy="372863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57485" b="27223"/>
            <a:stretch>
              <a:fillRect/>
            </a:stretch>
          </p:blipFill>
          <p:spPr>
            <a:xfrm>
              <a:off x="0" y="0"/>
              <a:ext cx="24384000" cy="372863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33229" y="191815"/>
            <a:ext cx="14498285" cy="197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58FDF-EF6B-601F-0DCC-D6827A9190CA}"/>
              </a:ext>
            </a:extLst>
          </p:cNvPr>
          <p:cNvSpPr txBox="1"/>
          <p:nvPr/>
        </p:nvSpPr>
        <p:spPr>
          <a:xfrm>
            <a:off x="838200" y="4203700"/>
            <a:ext cx="9372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>
                <a:solidFill>
                  <a:schemeClr val="bg1"/>
                </a:solidFill>
                <a:latin typeface="Aptos" panose="020B0004020202020204" pitchFamily="34" charset="0"/>
              </a:rPr>
              <a:t>The KingsWay Year 11 Qualification will:</a:t>
            </a:r>
          </a:p>
          <a:p>
            <a:endParaRPr lang="en-NZ" sz="3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NZ" sz="3600">
                <a:solidFill>
                  <a:schemeClr val="bg1"/>
                </a:solidFill>
                <a:latin typeface="Aptos" panose="020B0004020202020204" pitchFamily="34" charset="0"/>
              </a:rPr>
              <a:t>Provide a coherent and certain pathway for learners and their families during a time of change in the NCEA framework.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NZ" sz="3600">
                <a:solidFill>
                  <a:schemeClr val="bg1"/>
                </a:solidFill>
                <a:latin typeface="Aptos" panose="020B0004020202020204" pitchFamily="34" charset="0"/>
              </a:rPr>
              <a:t>Safeguard the content, learning, and assessment necessary to continue to thoroughly prepare students for success at Level 2.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EBB1A2-FD72-87AA-23DE-AEBAA598A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386863"/>
              </p:ext>
            </p:extLst>
          </p:nvPr>
        </p:nvGraphicFramePr>
        <p:xfrm>
          <a:off x="9843770" y="3754616"/>
          <a:ext cx="8413750" cy="569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4375" y="-4347936"/>
            <a:ext cx="20242161" cy="9693936"/>
            <a:chOff x="0" y="0"/>
            <a:chExt cx="26989548" cy="129252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055" b="26055"/>
            <a:stretch>
              <a:fillRect/>
            </a:stretch>
          </p:blipFill>
          <p:spPr>
            <a:xfrm>
              <a:off x="0" y="0"/>
              <a:ext cx="26989548" cy="1292524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0" y="4217100"/>
            <a:ext cx="18288000" cy="84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3999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NCEA is </a:t>
            </a:r>
            <a:r>
              <a:rPr lang="en-US" sz="3999" err="1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recognised</a:t>
            </a:r>
            <a:r>
              <a:rPr lang="en-US" sz="3999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by employers, and used for selection by universities and polytechnics, both in New Zealand and overseas.</a:t>
            </a:r>
          </a:p>
        </p:txBody>
      </p:sp>
      <p:sp>
        <p:nvSpPr>
          <p:cNvPr id="5" name="Freeform 5"/>
          <p:cNvSpPr/>
          <p:nvPr/>
        </p:nvSpPr>
        <p:spPr>
          <a:xfrm rot="-75979" flipH="1">
            <a:off x="5609443" y="3825204"/>
            <a:ext cx="6747133" cy="184013"/>
          </a:xfrm>
          <a:custGeom>
            <a:avLst/>
            <a:gdLst/>
            <a:ahLst/>
            <a:cxnLst/>
            <a:rect l="l" t="t" r="r" b="b"/>
            <a:pathLst>
              <a:path w="6747133" h="184013">
                <a:moveTo>
                  <a:pt x="6747132" y="0"/>
                </a:moveTo>
                <a:lnTo>
                  <a:pt x="0" y="0"/>
                </a:lnTo>
                <a:lnTo>
                  <a:pt x="0" y="184013"/>
                </a:lnTo>
                <a:lnTo>
                  <a:pt x="6747132" y="184013"/>
                </a:lnTo>
                <a:lnTo>
                  <a:pt x="67471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43843" y="6858447"/>
            <a:ext cx="14678332" cy="3351046"/>
            <a:chOff x="1272048" y="-417125"/>
            <a:chExt cx="19571110" cy="4468061"/>
          </a:xfrm>
        </p:grpSpPr>
        <p:sp>
          <p:nvSpPr>
            <p:cNvPr id="12" name="TextBox 12"/>
            <p:cNvSpPr txBox="1"/>
            <p:nvPr/>
          </p:nvSpPr>
          <p:spPr>
            <a:xfrm>
              <a:off x="1272048" y="1930803"/>
              <a:ext cx="3155558" cy="17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2048" y="-417125"/>
              <a:ext cx="19571110" cy="4468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4380"/>
                </a:lnSpc>
                <a:buFont typeface="Arial"/>
                <a:buChar char="•"/>
              </a:pPr>
              <a:r>
                <a:rPr lang="en-US" sz="3600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Each Achievement Standard is worth a certain number of credits</a:t>
              </a:r>
            </a:p>
            <a:p>
              <a:pPr marL="647700" lvl="1" indent="-323850" algn="l">
                <a:lnSpc>
                  <a:spcPts val="4380"/>
                </a:lnSpc>
                <a:buFont typeface="Arial"/>
                <a:buChar char="•"/>
              </a:pPr>
              <a:r>
                <a:rPr lang="en-US" sz="3600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A single standard is usually worth </a:t>
              </a:r>
              <a:r>
                <a:rPr lang="en-US" sz="3600" b="1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3- 6</a:t>
              </a:r>
              <a:r>
                <a:rPr lang="en-US" sz="3600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 credits</a:t>
              </a:r>
            </a:p>
            <a:p>
              <a:pPr marL="647700" lvl="1" indent="-323850" algn="l">
                <a:lnSpc>
                  <a:spcPts val="4380"/>
                </a:lnSpc>
                <a:buFont typeface="Arial"/>
                <a:buChar char="•"/>
              </a:pPr>
              <a:r>
                <a:rPr lang="en-US" sz="3600" b="1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Literacy</a:t>
              </a:r>
              <a:r>
                <a:rPr lang="en-US" sz="3600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 credits show that a learner can demonstrate reading, writing, speaking and listening skills.</a:t>
              </a:r>
            </a:p>
            <a:p>
              <a:pPr marL="647700" lvl="1" indent="-323850" algn="l">
                <a:lnSpc>
                  <a:spcPts val="4380"/>
                </a:lnSpc>
                <a:buFont typeface="Arial"/>
                <a:buChar char="•"/>
              </a:pPr>
              <a:r>
                <a:rPr lang="en-US" sz="3600" b="1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Numeracy</a:t>
              </a:r>
              <a:r>
                <a:rPr lang="en-US" sz="3600">
                  <a:solidFill>
                    <a:srgbClr val="FFF9FF"/>
                  </a:solidFill>
                  <a:latin typeface="Aptos" panose="020B0004020202020204" pitchFamily="34" charset="0"/>
                  <a:ea typeface="Be Vietnam Ultra-Bold"/>
                  <a:cs typeface="Be Vietnam Ultra-Bold"/>
                  <a:sym typeface="Be Vietnam Ultra-Bold"/>
                </a:rPr>
                <a:t> credits show that a learner can demonstrate number, measurement and statistical skills.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4748" y="3426460"/>
              <a:ext cx="3155558" cy="17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9200" y="-48674"/>
            <a:ext cx="1211733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00"/>
              </a:lnSpc>
              <a:spcBef>
                <a:spcPct val="0"/>
              </a:spcBef>
            </a:pPr>
            <a:r>
              <a:rPr lang="en-US" sz="144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NCEA</a:t>
            </a:r>
            <a:endParaRPr lang="en-US" sz="9999" b="1">
              <a:solidFill>
                <a:srgbClr val="132B44"/>
              </a:solidFill>
              <a:latin typeface="Aptos" panose="020B0004020202020204" pitchFamily="34" charset="0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2378" y="2634977"/>
            <a:ext cx="17728944" cy="90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9"/>
              </a:lnSpc>
            </a:pPr>
            <a:r>
              <a:rPr lang="en-US" sz="3999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NCEA sta</a:t>
            </a:r>
            <a:r>
              <a:rPr lang="en-US" sz="3999" u="none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nds for the </a:t>
            </a:r>
            <a:r>
              <a:rPr lang="en-US" sz="3999" b="1" u="none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National Certificate of Educational Achievement</a:t>
            </a:r>
            <a:r>
              <a:rPr lang="en-US" sz="3999" u="none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, the main qualification for secondary students in Aotearoa New Zealand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83009" y="770610"/>
            <a:ext cx="696458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IN A NUTSHELL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24400" y="5422200"/>
            <a:ext cx="8612133" cy="1020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9FF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WHAT ARE </a:t>
            </a:r>
            <a:r>
              <a:rPr lang="en-US" sz="6000" b="1">
                <a:solidFill>
                  <a:srgbClr val="FFF9FF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CREDITS</a:t>
            </a:r>
            <a:r>
              <a:rPr lang="en-US" sz="6000">
                <a:solidFill>
                  <a:srgbClr val="FFF9FF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?</a:t>
            </a:r>
          </a:p>
        </p:txBody>
      </p:sp>
      <p:sp>
        <p:nvSpPr>
          <p:cNvPr id="21" name="Freeform 21"/>
          <p:cNvSpPr/>
          <p:nvPr/>
        </p:nvSpPr>
        <p:spPr>
          <a:xfrm rot="-75979" flipH="1">
            <a:off x="5770434" y="6477808"/>
            <a:ext cx="6747133" cy="184013"/>
          </a:xfrm>
          <a:custGeom>
            <a:avLst/>
            <a:gdLst/>
            <a:ahLst/>
            <a:cxnLst/>
            <a:rect l="l" t="t" r="r" b="b"/>
            <a:pathLst>
              <a:path w="6747133" h="184013">
                <a:moveTo>
                  <a:pt x="6747132" y="0"/>
                </a:moveTo>
                <a:lnTo>
                  <a:pt x="0" y="0"/>
                </a:lnTo>
                <a:lnTo>
                  <a:pt x="0" y="184013"/>
                </a:lnTo>
                <a:lnTo>
                  <a:pt x="6747132" y="184013"/>
                </a:lnTo>
                <a:lnTo>
                  <a:pt x="67471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967103" y="7675323"/>
            <a:ext cx="1984218" cy="2385692"/>
          </a:xfrm>
          <a:custGeom>
            <a:avLst/>
            <a:gdLst/>
            <a:ahLst/>
            <a:cxnLst/>
            <a:rect l="l" t="t" r="r" b="b"/>
            <a:pathLst>
              <a:path w="1984218" h="2385692">
                <a:moveTo>
                  <a:pt x="0" y="0"/>
                </a:moveTo>
                <a:lnTo>
                  <a:pt x="1984219" y="0"/>
                </a:lnTo>
                <a:lnTo>
                  <a:pt x="1984219" y="2385692"/>
                </a:lnTo>
                <a:lnTo>
                  <a:pt x="0" y="23856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35534"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0" y="4834034"/>
            <a:ext cx="3373528" cy="1948213"/>
          </a:xfrm>
          <a:custGeom>
            <a:avLst/>
            <a:gdLst/>
            <a:ahLst/>
            <a:cxnLst/>
            <a:rect l="l" t="t" r="r" b="b"/>
            <a:pathLst>
              <a:path w="3373528" h="1948213">
                <a:moveTo>
                  <a:pt x="0" y="0"/>
                </a:moveTo>
                <a:lnTo>
                  <a:pt x="3373528" y="0"/>
                </a:lnTo>
                <a:lnTo>
                  <a:pt x="3373528" y="1948212"/>
                </a:lnTo>
                <a:lnTo>
                  <a:pt x="0" y="1948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96899"/>
            <a:ext cx="18745200" cy="3438462"/>
            <a:chOff x="0" y="0"/>
            <a:chExt cx="24384000" cy="372863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7485" b="27223"/>
            <a:stretch>
              <a:fillRect/>
            </a:stretch>
          </p:blipFill>
          <p:spPr>
            <a:xfrm>
              <a:off x="0" y="0"/>
              <a:ext cx="24384000" cy="372863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33229" y="191815"/>
            <a:ext cx="14498285" cy="195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WHAT ?</a:t>
            </a:r>
            <a:endParaRPr lang="en-US" sz="12000" b="1">
              <a:solidFill>
                <a:srgbClr val="132B44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6F43BFED-2FDC-CF43-5864-D9AA0186C1E0}"/>
              </a:ext>
            </a:extLst>
          </p:cNvPr>
          <p:cNvGrpSpPr/>
          <p:nvPr/>
        </p:nvGrpSpPr>
        <p:grpSpPr>
          <a:xfrm>
            <a:off x="304800" y="8547100"/>
            <a:ext cx="17701411" cy="2802106"/>
            <a:chOff x="0" y="-328831"/>
            <a:chExt cx="2450546" cy="799551"/>
          </a:xfrm>
        </p:grpSpPr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E0071AC-3FFD-D954-5307-C1B4480ABF62}"/>
                </a:ext>
              </a:extLst>
            </p:cNvPr>
            <p:cNvSpPr/>
            <p:nvPr/>
          </p:nvSpPr>
          <p:spPr>
            <a:xfrm>
              <a:off x="0" y="-328831"/>
              <a:ext cx="2450546" cy="470720"/>
            </a:xfrm>
            <a:custGeom>
              <a:avLst/>
              <a:gdLst/>
              <a:ahLst/>
              <a:cxnLst/>
              <a:rect l="l" t="t" r="r" b="b"/>
              <a:pathLst>
                <a:path w="2450546" h="470720">
                  <a:moveTo>
                    <a:pt x="42436" y="0"/>
                  </a:moveTo>
                  <a:lnTo>
                    <a:pt x="2408110" y="0"/>
                  </a:lnTo>
                  <a:cubicBezTo>
                    <a:pt x="2431547" y="0"/>
                    <a:pt x="2450546" y="18999"/>
                    <a:pt x="2450546" y="42436"/>
                  </a:cubicBezTo>
                  <a:lnTo>
                    <a:pt x="2450546" y="428284"/>
                  </a:lnTo>
                  <a:cubicBezTo>
                    <a:pt x="2450546" y="451721"/>
                    <a:pt x="2431547" y="470720"/>
                    <a:pt x="2408110" y="470720"/>
                  </a:cubicBezTo>
                  <a:lnTo>
                    <a:pt x="42436" y="470720"/>
                  </a:lnTo>
                  <a:cubicBezTo>
                    <a:pt x="18999" y="470720"/>
                    <a:pt x="0" y="451721"/>
                    <a:pt x="0" y="428284"/>
                  </a:cubicBezTo>
                  <a:lnTo>
                    <a:pt x="0" y="42436"/>
                  </a:lnTo>
                  <a:cubicBezTo>
                    <a:pt x="0" y="18999"/>
                    <a:pt x="18999" y="0"/>
                    <a:pt x="42436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A212C793-FF8B-325F-CF9C-635FE8F864FF}"/>
                </a:ext>
              </a:extLst>
            </p:cNvPr>
            <p:cNvSpPr txBox="1"/>
            <p:nvPr/>
          </p:nvSpPr>
          <p:spPr>
            <a:xfrm>
              <a:off x="0" y="0"/>
              <a:ext cx="2450545" cy="47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 sz="1600">
                <a:latin typeface="Aptos" panose="020B00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53A7A8-D62F-B4B1-C97A-807210AC2704}"/>
              </a:ext>
            </a:extLst>
          </p:cNvPr>
          <p:cNvSpPr txBox="1"/>
          <p:nvPr/>
        </p:nvSpPr>
        <p:spPr>
          <a:xfrm>
            <a:off x="304800" y="3214501"/>
            <a:ext cx="176784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NZ" sz="3600" b="1">
                <a:solidFill>
                  <a:schemeClr val="bg1"/>
                </a:solidFill>
              </a:rPr>
              <a:t>Academics</a:t>
            </a:r>
            <a:r>
              <a:rPr lang="en-NZ" sz="3600">
                <a:solidFill>
                  <a:schemeClr val="bg1"/>
                </a:solidFill>
              </a:rPr>
              <a:t> – Students must achieve </a:t>
            </a:r>
            <a:r>
              <a:rPr lang="en-NZ" sz="3600" b="1">
                <a:solidFill>
                  <a:schemeClr val="bg1"/>
                </a:solidFill>
              </a:rPr>
              <a:t>52</a:t>
            </a:r>
            <a:r>
              <a:rPr lang="en-NZ" sz="3600">
                <a:solidFill>
                  <a:schemeClr val="bg1"/>
                </a:solidFill>
              </a:rPr>
              <a:t> KingsWay Credits to pass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NZ" sz="3600">
                <a:solidFill>
                  <a:schemeClr val="bg1"/>
                </a:solidFill>
              </a:rPr>
              <a:t>Assessment similar to NCEA; </a:t>
            </a:r>
            <a:r>
              <a:rPr lang="en-NZ" sz="3600" i="1">
                <a:solidFill>
                  <a:schemeClr val="bg1"/>
                </a:solidFill>
              </a:rPr>
              <a:t>Not Achieved</a:t>
            </a:r>
            <a:r>
              <a:rPr lang="en-NZ" sz="3600">
                <a:solidFill>
                  <a:schemeClr val="bg1"/>
                </a:solidFill>
              </a:rPr>
              <a:t>, </a:t>
            </a:r>
            <a:r>
              <a:rPr lang="en-NZ" sz="3600" i="1">
                <a:solidFill>
                  <a:schemeClr val="bg1"/>
                </a:solidFill>
              </a:rPr>
              <a:t>Achieved</a:t>
            </a:r>
            <a:r>
              <a:rPr lang="en-NZ" sz="3600">
                <a:solidFill>
                  <a:schemeClr val="bg1"/>
                </a:solidFill>
              </a:rPr>
              <a:t>, </a:t>
            </a:r>
            <a:r>
              <a:rPr lang="en-NZ" sz="3600" i="1">
                <a:solidFill>
                  <a:schemeClr val="bg1"/>
                </a:solidFill>
              </a:rPr>
              <a:t>Merit</a:t>
            </a:r>
            <a:r>
              <a:rPr lang="en-NZ" sz="3600">
                <a:solidFill>
                  <a:schemeClr val="bg1"/>
                </a:solidFill>
              </a:rPr>
              <a:t> &amp; </a:t>
            </a:r>
            <a:r>
              <a:rPr lang="en-NZ" sz="3600" i="1">
                <a:solidFill>
                  <a:schemeClr val="bg1"/>
                </a:solidFill>
              </a:rPr>
              <a:t>Excellence</a:t>
            </a:r>
            <a:r>
              <a:rPr lang="en-NZ" sz="3600">
                <a:solidFill>
                  <a:schemeClr val="bg1"/>
                </a:solidFill>
              </a:rPr>
              <a:t>. Results will </a:t>
            </a:r>
            <a:r>
              <a:rPr lang="en-NZ" sz="3600" u="sng">
                <a:solidFill>
                  <a:schemeClr val="bg1"/>
                </a:solidFill>
              </a:rPr>
              <a:t>not</a:t>
            </a:r>
            <a:r>
              <a:rPr lang="en-NZ" sz="3600">
                <a:solidFill>
                  <a:schemeClr val="bg1"/>
                </a:solidFill>
              </a:rPr>
              <a:t> be logged with NZQA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NZ" sz="3600" b="1">
                <a:solidFill>
                  <a:schemeClr val="bg1"/>
                </a:solidFill>
              </a:rPr>
              <a:t>Course Endorsement</a:t>
            </a:r>
            <a:r>
              <a:rPr lang="en-NZ" sz="3600">
                <a:solidFill>
                  <a:schemeClr val="bg1"/>
                </a:solidFill>
              </a:rPr>
              <a:t>: </a:t>
            </a:r>
            <a:r>
              <a:rPr lang="en-NZ" sz="3600" b="1">
                <a:solidFill>
                  <a:schemeClr val="bg1"/>
                </a:solidFill>
              </a:rPr>
              <a:t>48+</a:t>
            </a:r>
            <a:r>
              <a:rPr lang="en-NZ" sz="3600">
                <a:solidFill>
                  <a:schemeClr val="bg1"/>
                </a:solidFill>
              </a:rPr>
              <a:t> credits at Merit or Excellence level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NZ" sz="3600" b="1">
                <a:solidFill>
                  <a:schemeClr val="bg1"/>
                </a:solidFill>
              </a:rPr>
              <a:t>Subject Endorsement</a:t>
            </a:r>
            <a:r>
              <a:rPr lang="en-NZ" sz="3600">
                <a:solidFill>
                  <a:schemeClr val="bg1"/>
                </a:solidFill>
              </a:rPr>
              <a:t>: </a:t>
            </a:r>
            <a:r>
              <a:rPr lang="en-NZ" sz="3600" b="1">
                <a:solidFill>
                  <a:schemeClr val="bg1"/>
                </a:solidFill>
              </a:rPr>
              <a:t>12+</a:t>
            </a:r>
            <a:r>
              <a:rPr lang="en-NZ" sz="3600">
                <a:solidFill>
                  <a:schemeClr val="bg1"/>
                </a:solidFill>
              </a:rPr>
              <a:t> credits at Merit or Excellence level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NZ" sz="3600" b="1">
                <a:solidFill>
                  <a:schemeClr val="bg1"/>
                </a:solidFill>
              </a:rPr>
              <a:t>Service</a:t>
            </a:r>
            <a:r>
              <a:rPr lang="en-NZ" sz="3600">
                <a:solidFill>
                  <a:schemeClr val="bg1"/>
                </a:solidFill>
              </a:rPr>
              <a:t> – minimum </a:t>
            </a:r>
            <a:r>
              <a:rPr lang="en-NZ" sz="3600" b="1">
                <a:solidFill>
                  <a:schemeClr val="bg1"/>
                </a:solidFill>
              </a:rPr>
              <a:t>32</a:t>
            </a:r>
            <a:r>
              <a:rPr lang="en-NZ" sz="3600">
                <a:solidFill>
                  <a:schemeClr val="bg1"/>
                </a:solidFill>
              </a:rPr>
              <a:t> hours of service, logged through Student Volunteer Army (SVA)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NZ" sz="3600" b="1">
                <a:solidFill>
                  <a:schemeClr val="bg1"/>
                </a:solidFill>
              </a:rPr>
              <a:t>Attendance</a:t>
            </a:r>
            <a:r>
              <a:rPr lang="en-NZ" sz="3600">
                <a:solidFill>
                  <a:schemeClr val="bg1"/>
                </a:solidFill>
              </a:rPr>
              <a:t> – minimum </a:t>
            </a:r>
            <a:r>
              <a:rPr lang="en-NZ" sz="3600" b="1">
                <a:solidFill>
                  <a:schemeClr val="bg1"/>
                </a:solidFill>
              </a:rPr>
              <a:t>80</a:t>
            </a:r>
            <a:r>
              <a:rPr lang="en-NZ" sz="3600">
                <a:solidFill>
                  <a:schemeClr val="bg1"/>
                </a:solidFill>
              </a:rPr>
              <a:t>% attendance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NZ" sz="3600" b="1">
                <a:solidFill>
                  <a:schemeClr val="bg1"/>
                </a:solidFill>
              </a:rPr>
              <a:t>Extra-curricular</a:t>
            </a:r>
            <a:r>
              <a:rPr lang="en-NZ" sz="3600">
                <a:solidFill>
                  <a:schemeClr val="bg1"/>
                </a:solidFill>
              </a:rPr>
              <a:t> – minimum </a:t>
            </a:r>
            <a:r>
              <a:rPr lang="en-NZ" sz="3600" b="1">
                <a:solidFill>
                  <a:schemeClr val="bg1"/>
                </a:solidFill>
              </a:rPr>
              <a:t>20</a:t>
            </a:r>
            <a:r>
              <a:rPr lang="en-NZ" sz="3600">
                <a:solidFill>
                  <a:schemeClr val="bg1"/>
                </a:solidFill>
              </a:rPr>
              <a:t> hours (can be accumulated in or outside of school)</a:t>
            </a:r>
          </a:p>
          <a:p>
            <a:pPr marL="571500" indent="-571500">
              <a:buFont typeface="Wingdings" pitchFamily="2" charset="2"/>
              <a:buChar char="ü"/>
            </a:pPr>
            <a:endParaRPr lang="en-NZ" sz="360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endParaRPr lang="en-NZ" sz="360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NZ" sz="3600">
                <a:solidFill>
                  <a:schemeClr val="bg1"/>
                </a:solidFill>
              </a:rPr>
              <a:t>Level 2 course entry is determined by an holistic evaluation of student suitability along with formal assessment results </a:t>
            </a:r>
          </a:p>
          <a:p>
            <a:pPr marL="571500" indent="-571500">
              <a:buFont typeface="Wingdings" pitchFamily="2" charset="2"/>
              <a:buChar char="ü"/>
            </a:pPr>
            <a:endParaRPr lang="en-NZ" sz="340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756" y="-51658"/>
            <a:ext cx="18773955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33229" y="191815"/>
            <a:ext cx="14498285" cy="195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STUDENT</a:t>
            </a:r>
            <a:r>
              <a:rPr lang="en-US" sz="12000" b="1">
                <a:solidFill>
                  <a:srgbClr val="132B4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F699C-DED8-2AE6-32E0-976035B6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3492905"/>
            <a:ext cx="4419600" cy="5909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B6F14-5478-5629-6DC5-0DD846568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484230"/>
            <a:ext cx="4318000" cy="5774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428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636362" y="2682760"/>
            <a:ext cx="11971073" cy="2552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3326" y="9346500"/>
            <a:ext cx="604800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00"/>
              </a:lnSpc>
            </a:pPr>
            <a:r>
              <a:rPr lang="en-US" sz="6000">
                <a:solidFill>
                  <a:srgbClr val="FFFFFF"/>
                </a:solidFill>
                <a:latin typeface="Aptos" panose="020B0004020202020204" pitchFamily="34" charset="0"/>
                <a:ea typeface="TAN Mon Cheri"/>
                <a:cs typeface="TAN Mon Cheri"/>
                <a:sym typeface="TAN Mon Cheri"/>
              </a:rPr>
              <a:t>PROVERBS 3:5-6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82948" y="6935730"/>
            <a:ext cx="12308755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0"/>
              </a:lnSpc>
            </a:pPr>
            <a:r>
              <a:rPr lang="en-US" sz="5000">
                <a:solidFill>
                  <a:srgbClr val="FFFFFF"/>
                </a:solidFill>
                <a:latin typeface="Aptos" panose="020B0004020202020204" pitchFamily="34" charset="0"/>
                <a:ea typeface="Catamaran Ultra-Bold"/>
                <a:cs typeface="Catamaran Ultra-Bold"/>
                <a:sym typeface="Catamaran Ultra-Bold"/>
              </a:rPr>
              <a:t>“Trust in the Lord with all your heart and lean not on your own understanding; in all your ways submit to Him, and He will make your paths straight.”</a:t>
            </a:r>
          </a:p>
        </p:txBody>
      </p:sp>
      <p:sp>
        <p:nvSpPr>
          <p:cNvPr id="7" name="Freeform 7"/>
          <p:cNvSpPr/>
          <p:nvPr/>
        </p:nvSpPr>
        <p:spPr>
          <a:xfrm>
            <a:off x="-863733" y="2406905"/>
            <a:ext cx="7248483" cy="4185999"/>
          </a:xfrm>
          <a:custGeom>
            <a:avLst/>
            <a:gdLst/>
            <a:ahLst/>
            <a:cxnLst/>
            <a:rect l="l" t="t" r="r" b="b"/>
            <a:pathLst>
              <a:path w="7248483" h="4185999">
                <a:moveTo>
                  <a:pt x="0" y="0"/>
                </a:moveTo>
                <a:lnTo>
                  <a:pt x="7248484" y="0"/>
                </a:lnTo>
                <a:lnTo>
                  <a:pt x="7248484" y="4185999"/>
                </a:lnTo>
                <a:lnTo>
                  <a:pt x="0" y="41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683408" y="399266"/>
            <a:ext cx="2964408" cy="2682821"/>
          </a:xfrm>
          <a:custGeom>
            <a:avLst/>
            <a:gdLst/>
            <a:ahLst/>
            <a:cxnLst/>
            <a:rect l="l" t="t" r="r" b="b"/>
            <a:pathLst>
              <a:path w="2964408" h="2682821">
                <a:moveTo>
                  <a:pt x="0" y="0"/>
                </a:moveTo>
                <a:lnTo>
                  <a:pt x="2964408" y="0"/>
                </a:lnTo>
                <a:lnTo>
                  <a:pt x="2964408" y="2682820"/>
                </a:lnTo>
                <a:lnTo>
                  <a:pt x="0" y="2682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500827" y="8584757"/>
            <a:ext cx="1457238" cy="1752085"/>
          </a:xfrm>
          <a:custGeom>
            <a:avLst/>
            <a:gdLst/>
            <a:ahLst/>
            <a:cxnLst/>
            <a:rect l="l" t="t" r="r" b="b"/>
            <a:pathLst>
              <a:path w="1457238" h="1752085">
                <a:moveTo>
                  <a:pt x="0" y="0"/>
                </a:moveTo>
                <a:lnTo>
                  <a:pt x="1457238" y="0"/>
                </a:lnTo>
                <a:lnTo>
                  <a:pt x="1457238" y="1752086"/>
                </a:lnTo>
                <a:lnTo>
                  <a:pt x="0" y="17520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35534"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5979" flipH="1">
            <a:off x="1504563" y="5830309"/>
            <a:ext cx="6747133" cy="184013"/>
          </a:xfrm>
          <a:custGeom>
            <a:avLst/>
            <a:gdLst/>
            <a:ahLst/>
            <a:cxnLst/>
            <a:rect l="l" t="t" r="r" b="b"/>
            <a:pathLst>
              <a:path w="6747133" h="184013">
                <a:moveTo>
                  <a:pt x="6747133" y="0"/>
                </a:moveTo>
                <a:lnTo>
                  <a:pt x="0" y="0"/>
                </a:lnTo>
                <a:lnTo>
                  <a:pt x="0" y="184013"/>
                </a:lnTo>
                <a:lnTo>
                  <a:pt x="6747133" y="184013"/>
                </a:lnTo>
                <a:lnTo>
                  <a:pt x="67471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977081" y="-4998082"/>
            <a:ext cx="20242161" cy="10965966"/>
            <a:chOff x="0" y="-3669972"/>
            <a:chExt cx="26989548" cy="146212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22913" b="22913"/>
            <a:stretch>
              <a:fillRect/>
            </a:stretch>
          </p:blipFill>
          <p:spPr>
            <a:xfrm>
              <a:off x="0" y="-3669972"/>
              <a:ext cx="26989548" cy="14621287"/>
            </a:xfrm>
            <a:prstGeom prst="rect">
              <a:avLst/>
            </a:prstGeom>
          </p:spPr>
        </p:pic>
      </p:grpSp>
      <p:sp>
        <p:nvSpPr>
          <p:cNvPr id="17" name="Freeform 17"/>
          <p:cNvSpPr/>
          <p:nvPr/>
        </p:nvSpPr>
        <p:spPr>
          <a:xfrm>
            <a:off x="16588990" y="8570523"/>
            <a:ext cx="1362331" cy="1637976"/>
          </a:xfrm>
          <a:custGeom>
            <a:avLst/>
            <a:gdLst/>
            <a:ahLst/>
            <a:cxnLst/>
            <a:rect l="l" t="t" r="r" b="b"/>
            <a:pathLst>
              <a:path w="1362331" h="1637976">
                <a:moveTo>
                  <a:pt x="0" y="0"/>
                </a:moveTo>
                <a:lnTo>
                  <a:pt x="1362332" y="0"/>
                </a:lnTo>
                <a:lnTo>
                  <a:pt x="1362332" y="1637976"/>
                </a:lnTo>
                <a:lnTo>
                  <a:pt x="0" y="1637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35534"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41498" y="3161452"/>
            <a:ext cx="6059338" cy="170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ct val="0"/>
              </a:spcBef>
            </a:pPr>
            <a:r>
              <a:rPr lang="en-US" sz="9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GRADING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43576" y="4863136"/>
            <a:ext cx="11695471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60"/>
              </a:lnSpc>
            </a:pPr>
            <a:r>
              <a:rPr lang="en-US" sz="60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There are </a:t>
            </a:r>
            <a:r>
              <a:rPr lang="en-US" sz="6000" b="1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four</a:t>
            </a:r>
            <a:r>
              <a:rPr lang="en-US" sz="60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possible grades: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03560" y="6478533"/>
            <a:ext cx="1211992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6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Not Achieved (N) </a:t>
            </a:r>
            <a:r>
              <a:rPr lang="en-US" sz="36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for not meeting the criteria of the standard 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6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Achieved (A) </a:t>
            </a:r>
            <a:r>
              <a:rPr lang="en-US" sz="36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for meeting the criteria of the standard 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6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Merit (M) </a:t>
            </a:r>
            <a:r>
              <a:rPr lang="en-US" sz="36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for meeting the criteria of the standard to a very good level 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600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Excellence (E) </a:t>
            </a:r>
            <a:r>
              <a:rPr lang="en-US" sz="3600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for meeting the criteria of the standard to an outstanding level</a:t>
            </a:r>
          </a:p>
        </p:txBody>
      </p:sp>
      <p:sp>
        <p:nvSpPr>
          <p:cNvPr id="24" name="Freeform 24"/>
          <p:cNvSpPr/>
          <p:nvPr/>
        </p:nvSpPr>
        <p:spPr>
          <a:xfrm>
            <a:off x="32982" y="6613340"/>
            <a:ext cx="3503560" cy="2023306"/>
          </a:xfrm>
          <a:custGeom>
            <a:avLst/>
            <a:gdLst/>
            <a:ahLst/>
            <a:cxnLst/>
            <a:rect l="l" t="t" r="r" b="b"/>
            <a:pathLst>
              <a:path w="3503560" h="2023306">
                <a:moveTo>
                  <a:pt x="0" y="0"/>
                </a:moveTo>
                <a:lnTo>
                  <a:pt x="3503560" y="0"/>
                </a:lnTo>
                <a:lnTo>
                  <a:pt x="3503560" y="2023306"/>
                </a:lnTo>
                <a:lnTo>
                  <a:pt x="0" y="2023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B226DF17-BD4C-B2F4-CF48-8F330617A051}"/>
              </a:ext>
            </a:extLst>
          </p:cNvPr>
          <p:cNvSpPr txBox="1"/>
          <p:nvPr/>
        </p:nvSpPr>
        <p:spPr>
          <a:xfrm>
            <a:off x="1219200" y="-48674"/>
            <a:ext cx="1211733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00"/>
              </a:lnSpc>
              <a:spcBef>
                <a:spcPct val="0"/>
              </a:spcBef>
            </a:pPr>
            <a:r>
              <a:rPr lang="en-US" sz="144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NCEA</a:t>
            </a:r>
            <a:endParaRPr lang="en-US" sz="9999" b="1">
              <a:solidFill>
                <a:srgbClr val="132B44"/>
              </a:solidFill>
              <a:latin typeface="Aptos" panose="020B0004020202020204" pitchFamily="34" charset="0"/>
              <a:sym typeface="Bebas Neue Bold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560798EB-2547-856F-C8AA-9B40B3593E6C}"/>
              </a:ext>
            </a:extLst>
          </p:cNvPr>
          <p:cNvSpPr txBox="1"/>
          <p:nvPr/>
        </p:nvSpPr>
        <p:spPr>
          <a:xfrm>
            <a:off x="8983009" y="770610"/>
            <a:ext cx="696458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IN A NUTSHELL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5081028"/>
            <a:ext cx="20242161" cy="10965966"/>
            <a:chOff x="0" y="0"/>
            <a:chExt cx="26989548" cy="146212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913" b="22913"/>
            <a:stretch>
              <a:fillRect/>
            </a:stretch>
          </p:blipFill>
          <p:spPr>
            <a:xfrm>
              <a:off x="0" y="0"/>
              <a:ext cx="26989548" cy="14621287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028700" y="3645396"/>
            <a:ext cx="16230600" cy="255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3"/>
              </a:lnSpc>
            </a:pPr>
            <a:r>
              <a:rPr lang="en-US" sz="36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Students will gain a Course Endorsement if in a single school year they achieve: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600" b="1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14 or more credits </a:t>
            </a:r>
            <a:r>
              <a:rPr lang="en-US" sz="36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at Achieved or Merit or Excellence, and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6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at least </a:t>
            </a:r>
            <a:r>
              <a:rPr lang="en-US" sz="3600" b="1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3 credits </a:t>
            </a:r>
            <a:r>
              <a:rPr lang="en-US" sz="36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from externally assessed standards and </a:t>
            </a:r>
            <a:r>
              <a:rPr lang="en-US" sz="3600" b="1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3 credits </a:t>
            </a:r>
            <a:r>
              <a:rPr lang="en-US" sz="3600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from internally assessed standards.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endParaRPr lang="en-US" sz="3317">
              <a:solidFill>
                <a:srgbClr val="132B44"/>
              </a:solidFill>
              <a:latin typeface="Aptos" panose="020B0004020202020204" pitchFamily="34" charset="0"/>
              <a:ea typeface="Be Vietnam Ultra-Bold"/>
              <a:cs typeface="Be Vietnam Ultra-Bold"/>
              <a:sym typeface="Be Vietnam Ultra-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967103" y="7675323"/>
            <a:ext cx="1984218" cy="2385692"/>
          </a:xfrm>
          <a:custGeom>
            <a:avLst/>
            <a:gdLst/>
            <a:ahLst/>
            <a:cxnLst/>
            <a:rect l="l" t="t" r="r" b="b"/>
            <a:pathLst>
              <a:path w="1984218" h="2385692">
                <a:moveTo>
                  <a:pt x="0" y="0"/>
                </a:moveTo>
                <a:lnTo>
                  <a:pt x="1984219" y="0"/>
                </a:lnTo>
                <a:lnTo>
                  <a:pt x="1984219" y="2385692"/>
                </a:lnTo>
                <a:lnTo>
                  <a:pt x="0" y="2385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35534"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459429" y="3302574"/>
            <a:ext cx="7315200" cy="237744"/>
          </a:xfrm>
          <a:custGeom>
            <a:avLst/>
            <a:gdLst/>
            <a:ahLst/>
            <a:cxnLst/>
            <a:rect l="l" t="t" r="r" b="b"/>
            <a:pathLst>
              <a:path w="7315200" h="237744">
                <a:moveTo>
                  <a:pt x="0" y="0"/>
                </a:moveTo>
                <a:lnTo>
                  <a:pt x="7315200" y="0"/>
                </a:lnTo>
                <a:lnTo>
                  <a:pt x="7315200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7250" y="2232599"/>
            <a:ext cx="16581549" cy="1191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COURSE/ SUBJECT ENDORSEMENT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7200" y="5989512"/>
            <a:ext cx="15011400" cy="1191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F7F8F9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CERTIFICATE ENDORSEMENT</a:t>
            </a:r>
          </a:p>
        </p:txBody>
      </p:sp>
      <p:sp>
        <p:nvSpPr>
          <p:cNvPr id="28" name="Freeform 28"/>
          <p:cNvSpPr/>
          <p:nvPr/>
        </p:nvSpPr>
        <p:spPr>
          <a:xfrm>
            <a:off x="459429" y="7102541"/>
            <a:ext cx="7315200" cy="237744"/>
          </a:xfrm>
          <a:custGeom>
            <a:avLst/>
            <a:gdLst/>
            <a:ahLst/>
            <a:cxnLst/>
            <a:rect l="l" t="t" r="r" b="b"/>
            <a:pathLst>
              <a:path w="7315200" h="237744">
                <a:moveTo>
                  <a:pt x="0" y="0"/>
                </a:moveTo>
                <a:lnTo>
                  <a:pt x="7315200" y="0"/>
                </a:lnTo>
                <a:lnTo>
                  <a:pt x="7315200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532580" y="8243076"/>
            <a:ext cx="3503560" cy="2023306"/>
          </a:xfrm>
          <a:custGeom>
            <a:avLst/>
            <a:gdLst/>
            <a:ahLst/>
            <a:cxnLst/>
            <a:rect l="l" t="t" r="r" b="b"/>
            <a:pathLst>
              <a:path w="3503560" h="2023306">
                <a:moveTo>
                  <a:pt x="0" y="0"/>
                </a:moveTo>
                <a:lnTo>
                  <a:pt x="3503560" y="0"/>
                </a:lnTo>
                <a:lnTo>
                  <a:pt x="3503560" y="2023306"/>
                </a:lnTo>
                <a:lnTo>
                  <a:pt x="0" y="2023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479D3AE-533A-5BE0-0123-2C2CA32C5805}"/>
              </a:ext>
            </a:extLst>
          </p:cNvPr>
          <p:cNvSpPr txBox="1"/>
          <p:nvPr/>
        </p:nvSpPr>
        <p:spPr>
          <a:xfrm>
            <a:off x="1219200" y="-48674"/>
            <a:ext cx="1211733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00"/>
              </a:lnSpc>
              <a:spcBef>
                <a:spcPct val="0"/>
              </a:spcBef>
            </a:pPr>
            <a:r>
              <a:rPr lang="en-US" sz="144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NCEA</a:t>
            </a:r>
            <a:endParaRPr lang="en-US" sz="9999" b="1">
              <a:solidFill>
                <a:srgbClr val="132B44"/>
              </a:solidFill>
              <a:latin typeface="Aptos" panose="020B0004020202020204" pitchFamily="34" charset="0"/>
              <a:sym typeface="Bebas Neue Bold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EF9B1842-B151-757B-47CB-949D05E1D003}"/>
              </a:ext>
            </a:extLst>
          </p:cNvPr>
          <p:cNvSpPr txBox="1"/>
          <p:nvPr/>
        </p:nvSpPr>
        <p:spPr>
          <a:xfrm>
            <a:off x="8983009" y="770610"/>
            <a:ext cx="696458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IN A NUTSHELL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16CAD9A5-49B4-9A4B-809F-098CA4D61178}"/>
              </a:ext>
            </a:extLst>
          </p:cNvPr>
          <p:cNvSpPr txBox="1"/>
          <p:nvPr/>
        </p:nvSpPr>
        <p:spPr>
          <a:xfrm>
            <a:off x="1326697" y="7562228"/>
            <a:ext cx="14141903" cy="2243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380"/>
              </a:lnSpc>
              <a:buFont typeface="Arial"/>
              <a:buChar char="•"/>
            </a:pPr>
            <a:r>
              <a:rPr lang="en-US" sz="3600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For </a:t>
            </a:r>
            <a:r>
              <a:rPr lang="en-US" sz="3600" b="1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Excellence</a:t>
            </a:r>
            <a:r>
              <a:rPr lang="en-US" sz="3600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endorsement -  student must earn </a:t>
            </a:r>
            <a:r>
              <a:rPr lang="en-US" sz="3600" b="1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50</a:t>
            </a:r>
            <a:r>
              <a:rPr lang="en-US" sz="3600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credits at Excellence level. </a:t>
            </a:r>
          </a:p>
          <a:p>
            <a:pPr marL="647700" lvl="1" indent="-323850" algn="l">
              <a:lnSpc>
                <a:spcPts val="4380"/>
              </a:lnSpc>
              <a:buFont typeface="Arial"/>
              <a:buChar char="•"/>
            </a:pPr>
            <a:r>
              <a:rPr lang="en-US" sz="3600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For </a:t>
            </a:r>
            <a:r>
              <a:rPr lang="en-US" sz="3600" b="1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Merit</a:t>
            </a:r>
            <a:r>
              <a:rPr lang="en-US" sz="3600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endorsement - student must earn </a:t>
            </a:r>
            <a:r>
              <a:rPr lang="en-US" sz="3600" b="1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50</a:t>
            </a:r>
            <a:r>
              <a:rPr lang="en-US" sz="3600">
                <a:solidFill>
                  <a:srgbClr val="FFF9FF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credits at Merit or Excellence level.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68C8E1-9F8B-B266-E357-0EA504FCEB25}"/>
              </a:ext>
            </a:extLst>
          </p:cNvPr>
          <p:cNvSpPr txBox="1"/>
          <p:nvPr/>
        </p:nvSpPr>
        <p:spPr>
          <a:xfrm>
            <a:off x="10381129" y="6992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5979" flipH="1">
            <a:off x="1504563" y="5830309"/>
            <a:ext cx="6747133" cy="184013"/>
          </a:xfrm>
          <a:custGeom>
            <a:avLst/>
            <a:gdLst/>
            <a:ahLst/>
            <a:cxnLst/>
            <a:rect l="l" t="t" r="r" b="b"/>
            <a:pathLst>
              <a:path w="6747133" h="184013">
                <a:moveTo>
                  <a:pt x="6747133" y="0"/>
                </a:moveTo>
                <a:lnTo>
                  <a:pt x="0" y="0"/>
                </a:lnTo>
                <a:lnTo>
                  <a:pt x="0" y="184013"/>
                </a:lnTo>
                <a:lnTo>
                  <a:pt x="6747133" y="184013"/>
                </a:lnTo>
                <a:lnTo>
                  <a:pt x="67471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223576" y="-4991411"/>
            <a:ext cx="20242161" cy="10965966"/>
            <a:chOff x="-328660" y="-3781681"/>
            <a:chExt cx="26989548" cy="146212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22913" b="22913"/>
            <a:stretch>
              <a:fillRect/>
            </a:stretch>
          </p:blipFill>
          <p:spPr>
            <a:xfrm>
              <a:off x="-328660" y="-3781681"/>
              <a:ext cx="26989548" cy="14621287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6588990" y="8570523"/>
            <a:ext cx="1362331" cy="1637976"/>
          </a:xfrm>
          <a:custGeom>
            <a:avLst/>
            <a:gdLst/>
            <a:ahLst/>
            <a:cxnLst/>
            <a:rect l="l" t="t" r="r" b="b"/>
            <a:pathLst>
              <a:path w="1362331" h="1637976">
                <a:moveTo>
                  <a:pt x="0" y="0"/>
                </a:moveTo>
                <a:lnTo>
                  <a:pt x="1362332" y="0"/>
                </a:lnTo>
                <a:lnTo>
                  <a:pt x="1362332" y="1637976"/>
                </a:lnTo>
                <a:lnTo>
                  <a:pt x="0" y="1637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35534"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98867" y="3554869"/>
            <a:ext cx="1211733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80"/>
              </a:lnSpc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University Entrance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95800" y="6481513"/>
            <a:ext cx="16738267" cy="429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3"/>
              </a:lnSpc>
            </a:pPr>
            <a:endParaRPr>
              <a:latin typeface="Aptos" panose="020B0004020202020204" pitchFamily="34" charset="0"/>
            </a:endParaRPr>
          </a:p>
          <a:p>
            <a:pPr algn="l">
              <a:lnSpc>
                <a:spcPts val="4013"/>
              </a:lnSpc>
            </a:pPr>
            <a:endParaRPr>
              <a:latin typeface="Aptos" panose="020B0004020202020204" pitchFamily="34" charset="0"/>
            </a:endParaRP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317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2 </a:t>
            </a:r>
            <a:r>
              <a:rPr lang="en-US" sz="3317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points for each </a:t>
            </a:r>
            <a:r>
              <a:rPr lang="en-US" sz="3317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ACHEIVED</a:t>
            </a:r>
            <a:r>
              <a:rPr lang="en-US" sz="3317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credit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317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3 </a:t>
            </a:r>
            <a:r>
              <a:rPr lang="en-US" sz="3317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points for each </a:t>
            </a:r>
            <a:r>
              <a:rPr lang="en-US" sz="3317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MERIT</a:t>
            </a:r>
            <a:r>
              <a:rPr lang="en-US" sz="3317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credit</a:t>
            </a:r>
          </a:p>
          <a:p>
            <a:pPr marL="716196" lvl="1" indent="-358098" algn="l">
              <a:lnSpc>
                <a:spcPts val="4013"/>
              </a:lnSpc>
              <a:buFont typeface="Arial"/>
              <a:buChar char="•"/>
            </a:pPr>
            <a:r>
              <a:rPr lang="en-US" sz="3317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4</a:t>
            </a:r>
            <a:r>
              <a:rPr lang="en-US" sz="3317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points for each </a:t>
            </a:r>
            <a:r>
              <a:rPr lang="en-US" sz="3317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EXCELLENCE</a:t>
            </a:r>
            <a:r>
              <a:rPr lang="en-US" sz="3317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 credit</a:t>
            </a:r>
          </a:p>
          <a:p>
            <a:pPr algn="l">
              <a:lnSpc>
                <a:spcPts val="4013"/>
              </a:lnSpc>
            </a:pPr>
            <a:endParaRPr lang="en-US" sz="3317">
              <a:solidFill>
                <a:srgbClr val="F7F8F9"/>
              </a:solidFill>
              <a:latin typeface="Aptos" panose="020B0004020202020204" pitchFamily="34" charset="0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4839"/>
              </a:lnSpc>
            </a:pPr>
            <a:r>
              <a:rPr lang="en-US" sz="3999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Total points required varies from </a:t>
            </a:r>
            <a:r>
              <a:rPr lang="en-US" sz="3999" b="1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140-270</a:t>
            </a:r>
          </a:p>
          <a:p>
            <a:pPr algn="l">
              <a:lnSpc>
                <a:spcPts val="4839"/>
              </a:lnSpc>
            </a:pPr>
            <a:endParaRPr lang="en-US" sz="3999">
              <a:solidFill>
                <a:srgbClr val="F7F8F9"/>
              </a:solidFill>
              <a:latin typeface="Aptos" panose="020B0004020202020204" pitchFamily="34" charset="0"/>
              <a:ea typeface="Be Vietnam Ultra-Bold"/>
              <a:cs typeface="Be Vietnam Ultra-Bold"/>
              <a:sym typeface="Be Vietnam Ul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-47625" y="6117430"/>
            <a:ext cx="18288000" cy="1223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3993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Many universities require points for entry into a specific course. </a:t>
            </a:r>
          </a:p>
          <a:p>
            <a:pPr algn="ctr">
              <a:lnSpc>
                <a:spcPts val="4832"/>
              </a:lnSpc>
            </a:pPr>
            <a:r>
              <a:rPr lang="en-US" sz="3993">
                <a:solidFill>
                  <a:srgbClr val="F7F8F9"/>
                </a:solidFill>
                <a:latin typeface="Aptos" panose="020B0004020202020204" pitchFamily="34" charset="0"/>
                <a:ea typeface="Be Vietnam Ultra-Bold"/>
                <a:cs typeface="Be Vietnam Ultra-Bold"/>
                <a:sym typeface="Be Vietnam Ultra-Bold"/>
              </a:rPr>
              <a:t>Points are accrued from approved subjects as follows:</a:t>
            </a:r>
          </a:p>
        </p:txBody>
      </p:sp>
      <p:sp>
        <p:nvSpPr>
          <p:cNvPr id="22" name="Freeform 22"/>
          <p:cNvSpPr/>
          <p:nvPr/>
        </p:nvSpPr>
        <p:spPr>
          <a:xfrm>
            <a:off x="312795" y="8044928"/>
            <a:ext cx="3503560" cy="2023306"/>
          </a:xfrm>
          <a:custGeom>
            <a:avLst/>
            <a:gdLst/>
            <a:ahLst/>
            <a:cxnLst/>
            <a:rect l="l" t="t" r="r" b="b"/>
            <a:pathLst>
              <a:path w="3503560" h="2023306">
                <a:moveTo>
                  <a:pt x="0" y="0"/>
                </a:moveTo>
                <a:lnTo>
                  <a:pt x="3503560" y="0"/>
                </a:lnTo>
                <a:lnTo>
                  <a:pt x="3503560" y="2023306"/>
                </a:lnTo>
                <a:lnTo>
                  <a:pt x="0" y="2023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B54C9136-D780-B4D7-E8D4-5C6653CFD566}"/>
              </a:ext>
            </a:extLst>
          </p:cNvPr>
          <p:cNvSpPr txBox="1"/>
          <p:nvPr/>
        </p:nvSpPr>
        <p:spPr>
          <a:xfrm>
            <a:off x="1219200" y="-48674"/>
            <a:ext cx="1211733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00"/>
              </a:lnSpc>
              <a:spcBef>
                <a:spcPct val="0"/>
              </a:spcBef>
            </a:pPr>
            <a:r>
              <a:rPr lang="en-US" sz="144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NCEA</a:t>
            </a:r>
            <a:endParaRPr lang="en-US" sz="9999" b="1">
              <a:solidFill>
                <a:srgbClr val="132B44"/>
              </a:solidFill>
              <a:latin typeface="Aptos" panose="020B0004020202020204" pitchFamily="34" charset="0"/>
              <a:sym typeface="Bebas Neue Bold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3B1EACB8-5078-499E-63C1-0C59F2F9AE2D}"/>
              </a:ext>
            </a:extLst>
          </p:cNvPr>
          <p:cNvSpPr txBox="1"/>
          <p:nvPr/>
        </p:nvSpPr>
        <p:spPr>
          <a:xfrm>
            <a:off x="8983009" y="770610"/>
            <a:ext cx="696458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IN A NUTSHELL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5219" y="-3721675"/>
            <a:ext cx="18510844" cy="9274058"/>
            <a:chOff x="0" y="0"/>
            <a:chExt cx="24681126" cy="123654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949" b="24949"/>
            <a:stretch>
              <a:fillRect/>
            </a:stretch>
          </p:blipFill>
          <p:spPr>
            <a:xfrm>
              <a:off x="0" y="0"/>
              <a:ext cx="24681126" cy="1236541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319801" y="5552383"/>
            <a:ext cx="3434478" cy="3088761"/>
            <a:chOff x="0" y="0"/>
            <a:chExt cx="532913" cy="4792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2913" cy="479269"/>
            </a:xfrm>
            <a:custGeom>
              <a:avLst/>
              <a:gdLst/>
              <a:ahLst/>
              <a:cxnLst/>
              <a:rect l="l" t="t" r="r" b="b"/>
              <a:pathLst>
                <a:path w="532913" h="479269">
                  <a:moveTo>
                    <a:pt x="80245" y="0"/>
                  </a:moveTo>
                  <a:lnTo>
                    <a:pt x="452667" y="0"/>
                  </a:lnTo>
                  <a:cubicBezTo>
                    <a:pt x="473950" y="0"/>
                    <a:pt x="494360" y="8454"/>
                    <a:pt x="509409" y="23503"/>
                  </a:cubicBezTo>
                  <a:cubicBezTo>
                    <a:pt x="524458" y="38552"/>
                    <a:pt x="532913" y="58963"/>
                    <a:pt x="532913" y="80245"/>
                  </a:cubicBezTo>
                  <a:lnTo>
                    <a:pt x="532913" y="399024"/>
                  </a:lnTo>
                  <a:cubicBezTo>
                    <a:pt x="532913" y="443342"/>
                    <a:pt x="496986" y="479269"/>
                    <a:pt x="452667" y="479269"/>
                  </a:cubicBezTo>
                  <a:lnTo>
                    <a:pt x="80245" y="479269"/>
                  </a:lnTo>
                  <a:cubicBezTo>
                    <a:pt x="35927" y="479269"/>
                    <a:pt x="0" y="443342"/>
                    <a:pt x="0" y="399024"/>
                  </a:cubicBezTo>
                  <a:lnTo>
                    <a:pt x="0" y="80245"/>
                  </a:lnTo>
                  <a:cubicBezTo>
                    <a:pt x="0" y="35927"/>
                    <a:pt x="35927" y="0"/>
                    <a:pt x="80245" y="0"/>
                  </a:cubicBezTo>
                  <a:close/>
                </a:path>
              </a:pathLst>
            </a:custGeom>
            <a:solidFill>
              <a:srgbClr val="EDEDED"/>
            </a:solidFill>
            <a:ln w="38100" cap="rnd">
              <a:solidFill>
                <a:srgbClr val="132B4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32913" cy="498319"/>
            </a:xfrm>
            <a:prstGeom prst="rect">
              <a:avLst/>
            </a:prstGeom>
          </p:spPr>
          <p:txBody>
            <a:bodyPr lIns="52570" tIns="52570" rIns="52570" bIns="52570" rtlCol="0" anchor="ctr"/>
            <a:lstStyle/>
            <a:p>
              <a:pPr algn="ctr">
                <a:lnSpc>
                  <a:spcPts val="148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-1044114" y="4117133"/>
            <a:ext cx="8118149" cy="4328883"/>
          </a:xfrm>
          <a:custGeom>
            <a:avLst/>
            <a:gdLst/>
            <a:ahLst/>
            <a:cxnLst/>
            <a:rect l="l" t="t" r="r" b="b"/>
            <a:pathLst>
              <a:path w="8118149" h="4328883">
                <a:moveTo>
                  <a:pt x="0" y="0"/>
                </a:moveTo>
                <a:lnTo>
                  <a:pt x="8118149" y="0"/>
                </a:lnTo>
                <a:lnTo>
                  <a:pt x="8118149" y="4328883"/>
                </a:lnTo>
                <a:lnTo>
                  <a:pt x="0" y="4328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14" t="-11457" b="-4058"/>
            </a:stretch>
          </a:blipFill>
          <a:ln w="38100" cap="sq">
            <a:solidFill>
              <a:srgbClr val="132B4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205150" y="5150545"/>
            <a:ext cx="3434478" cy="3088761"/>
            <a:chOff x="0" y="0"/>
            <a:chExt cx="532913" cy="4792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2913" cy="479269"/>
            </a:xfrm>
            <a:custGeom>
              <a:avLst/>
              <a:gdLst/>
              <a:ahLst/>
              <a:cxnLst/>
              <a:rect l="l" t="t" r="r" b="b"/>
              <a:pathLst>
                <a:path w="532913" h="479269">
                  <a:moveTo>
                    <a:pt x="80245" y="0"/>
                  </a:moveTo>
                  <a:lnTo>
                    <a:pt x="452667" y="0"/>
                  </a:lnTo>
                  <a:cubicBezTo>
                    <a:pt x="473950" y="0"/>
                    <a:pt x="494360" y="8454"/>
                    <a:pt x="509409" y="23503"/>
                  </a:cubicBezTo>
                  <a:cubicBezTo>
                    <a:pt x="524458" y="38552"/>
                    <a:pt x="532913" y="58963"/>
                    <a:pt x="532913" y="80245"/>
                  </a:cubicBezTo>
                  <a:lnTo>
                    <a:pt x="532913" y="399024"/>
                  </a:lnTo>
                  <a:cubicBezTo>
                    <a:pt x="532913" y="443342"/>
                    <a:pt x="496986" y="479269"/>
                    <a:pt x="452667" y="479269"/>
                  </a:cubicBezTo>
                  <a:lnTo>
                    <a:pt x="80245" y="479269"/>
                  </a:lnTo>
                  <a:cubicBezTo>
                    <a:pt x="35927" y="479269"/>
                    <a:pt x="0" y="443342"/>
                    <a:pt x="0" y="399024"/>
                  </a:cubicBezTo>
                  <a:lnTo>
                    <a:pt x="0" y="80245"/>
                  </a:lnTo>
                  <a:cubicBezTo>
                    <a:pt x="0" y="35927"/>
                    <a:pt x="35927" y="0"/>
                    <a:pt x="80245" y="0"/>
                  </a:cubicBezTo>
                  <a:close/>
                </a:path>
              </a:pathLst>
            </a:custGeom>
            <a:solidFill>
              <a:srgbClr val="EDEDED"/>
            </a:solidFill>
            <a:ln w="38100" cap="rnd">
              <a:solidFill>
                <a:srgbClr val="132B4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32913" cy="498319"/>
            </a:xfrm>
            <a:prstGeom prst="rect">
              <a:avLst/>
            </a:prstGeom>
          </p:spPr>
          <p:txBody>
            <a:bodyPr lIns="52570" tIns="52570" rIns="52570" bIns="52570" rtlCol="0" anchor="ctr"/>
            <a:lstStyle/>
            <a:p>
              <a:pPr algn="ctr">
                <a:lnSpc>
                  <a:spcPts val="1481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814533" y="5734031"/>
            <a:ext cx="2031076" cy="2031076"/>
          </a:xfrm>
          <a:custGeom>
            <a:avLst/>
            <a:gdLst/>
            <a:ahLst/>
            <a:cxnLst/>
            <a:rect l="l" t="t" r="r" b="b"/>
            <a:pathLst>
              <a:path w="2031076" h="2031076">
                <a:moveTo>
                  <a:pt x="0" y="0"/>
                </a:moveTo>
                <a:lnTo>
                  <a:pt x="2031076" y="0"/>
                </a:lnTo>
                <a:lnTo>
                  <a:pt x="2031076" y="2031075"/>
                </a:lnTo>
                <a:lnTo>
                  <a:pt x="0" y="2031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80740" y="3596315"/>
            <a:ext cx="4698661" cy="132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year 11 qualification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7326063" y="4117133"/>
            <a:ext cx="8118149" cy="4328883"/>
          </a:xfrm>
          <a:custGeom>
            <a:avLst/>
            <a:gdLst/>
            <a:ahLst/>
            <a:cxnLst/>
            <a:rect l="l" t="t" r="r" b="b"/>
            <a:pathLst>
              <a:path w="8118149" h="4328883">
                <a:moveTo>
                  <a:pt x="0" y="0"/>
                </a:moveTo>
                <a:lnTo>
                  <a:pt x="8118149" y="0"/>
                </a:lnTo>
                <a:lnTo>
                  <a:pt x="8118149" y="4328883"/>
                </a:lnTo>
                <a:lnTo>
                  <a:pt x="0" y="4328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14" t="-11457" b="-4058"/>
            </a:stretch>
          </a:blipFill>
          <a:ln w="38100" cap="sq">
            <a:solidFill>
              <a:srgbClr val="132B4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9667898" y="5150545"/>
            <a:ext cx="3434478" cy="3088761"/>
            <a:chOff x="0" y="0"/>
            <a:chExt cx="532913" cy="4792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32913" cy="479269"/>
            </a:xfrm>
            <a:custGeom>
              <a:avLst/>
              <a:gdLst/>
              <a:ahLst/>
              <a:cxnLst/>
              <a:rect l="l" t="t" r="r" b="b"/>
              <a:pathLst>
                <a:path w="532913" h="479269">
                  <a:moveTo>
                    <a:pt x="80245" y="0"/>
                  </a:moveTo>
                  <a:lnTo>
                    <a:pt x="452667" y="0"/>
                  </a:lnTo>
                  <a:cubicBezTo>
                    <a:pt x="473950" y="0"/>
                    <a:pt x="494360" y="8454"/>
                    <a:pt x="509409" y="23503"/>
                  </a:cubicBezTo>
                  <a:cubicBezTo>
                    <a:pt x="524458" y="38552"/>
                    <a:pt x="532913" y="58963"/>
                    <a:pt x="532913" y="80245"/>
                  </a:cubicBezTo>
                  <a:lnTo>
                    <a:pt x="532913" y="399024"/>
                  </a:lnTo>
                  <a:cubicBezTo>
                    <a:pt x="532913" y="443342"/>
                    <a:pt x="496986" y="479269"/>
                    <a:pt x="452667" y="479269"/>
                  </a:cubicBezTo>
                  <a:lnTo>
                    <a:pt x="80245" y="479269"/>
                  </a:lnTo>
                  <a:cubicBezTo>
                    <a:pt x="35927" y="479269"/>
                    <a:pt x="0" y="443342"/>
                    <a:pt x="0" y="399024"/>
                  </a:cubicBezTo>
                  <a:lnTo>
                    <a:pt x="0" y="80245"/>
                  </a:lnTo>
                  <a:cubicBezTo>
                    <a:pt x="0" y="35927"/>
                    <a:pt x="35927" y="0"/>
                    <a:pt x="80245" y="0"/>
                  </a:cubicBezTo>
                  <a:close/>
                </a:path>
              </a:pathLst>
            </a:custGeom>
            <a:solidFill>
              <a:srgbClr val="EDEDED"/>
            </a:solidFill>
            <a:ln w="38100" cap="rnd">
              <a:solidFill>
                <a:srgbClr val="132B4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532913" cy="498319"/>
            </a:xfrm>
            <a:prstGeom prst="rect">
              <a:avLst/>
            </a:prstGeom>
          </p:spPr>
          <p:txBody>
            <a:bodyPr lIns="52570" tIns="52570" rIns="52570" bIns="52570" rtlCol="0" anchor="ctr"/>
            <a:lstStyle/>
            <a:p>
              <a:pPr algn="ctr">
                <a:lnSpc>
                  <a:spcPts val="1481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035807" y="2484897"/>
            <a:ext cx="4698661" cy="132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ncea </a:t>
            </a:r>
          </a:p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level 3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21156" y="4094575"/>
            <a:ext cx="4927963" cy="8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Level 3 (or higher)</a:t>
            </a:r>
          </a:p>
          <a:p>
            <a:pPr marL="0" lvl="0" indent="0"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minimum 60 credits</a:t>
            </a:r>
          </a:p>
        </p:txBody>
      </p:sp>
      <p:sp>
        <p:nvSpPr>
          <p:cNvPr id="21" name="Freeform 21"/>
          <p:cNvSpPr/>
          <p:nvPr/>
        </p:nvSpPr>
        <p:spPr>
          <a:xfrm>
            <a:off x="9105790" y="3749606"/>
            <a:ext cx="4743328" cy="344969"/>
          </a:xfrm>
          <a:custGeom>
            <a:avLst/>
            <a:gdLst/>
            <a:ahLst/>
            <a:cxnLst/>
            <a:rect l="l" t="t" r="r" b="b"/>
            <a:pathLst>
              <a:path w="4743328" h="344969">
                <a:moveTo>
                  <a:pt x="0" y="0"/>
                </a:moveTo>
                <a:lnTo>
                  <a:pt x="4743329" y="0"/>
                </a:lnTo>
                <a:lnTo>
                  <a:pt x="4743329" y="344969"/>
                </a:lnTo>
                <a:lnTo>
                  <a:pt x="0" y="344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5400000">
            <a:off x="3148644" y="4117133"/>
            <a:ext cx="8118149" cy="4328883"/>
          </a:xfrm>
          <a:custGeom>
            <a:avLst/>
            <a:gdLst/>
            <a:ahLst/>
            <a:cxnLst/>
            <a:rect l="l" t="t" r="r" b="b"/>
            <a:pathLst>
              <a:path w="8118149" h="4328883">
                <a:moveTo>
                  <a:pt x="0" y="0"/>
                </a:moveTo>
                <a:lnTo>
                  <a:pt x="8118149" y="0"/>
                </a:lnTo>
                <a:lnTo>
                  <a:pt x="8118149" y="4328883"/>
                </a:lnTo>
                <a:lnTo>
                  <a:pt x="0" y="4328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14" t="-11457" b="-4058"/>
            </a:stretch>
          </a:blipFill>
          <a:ln w="76200" cap="sq">
            <a:solidFill>
              <a:srgbClr val="132B4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4754278" y="3672252"/>
            <a:ext cx="4743328" cy="344969"/>
          </a:xfrm>
          <a:custGeom>
            <a:avLst/>
            <a:gdLst/>
            <a:ahLst/>
            <a:cxnLst/>
            <a:rect l="l" t="t" r="r" b="b"/>
            <a:pathLst>
              <a:path w="4743328" h="344969">
                <a:moveTo>
                  <a:pt x="0" y="0"/>
                </a:moveTo>
                <a:lnTo>
                  <a:pt x="4743329" y="0"/>
                </a:lnTo>
                <a:lnTo>
                  <a:pt x="4743329" y="344970"/>
                </a:lnTo>
                <a:lnTo>
                  <a:pt x="0" y="34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5501021" y="5205188"/>
            <a:ext cx="3434478" cy="3088761"/>
            <a:chOff x="0" y="0"/>
            <a:chExt cx="532913" cy="4792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32913" cy="479269"/>
            </a:xfrm>
            <a:custGeom>
              <a:avLst/>
              <a:gdLst/>
              <a:ahLst/>
              <a:cxnLst/>
              <a:rect l="l" t="t" r="r" b="b"/>
              <a:pathLst>
                <a:path w="532913" h="479269">
                  <a:moveTo>
                    <a:pt x="83405" y="0"/>
                  </a:moveTo>
                  <a:lnTo>
                    <a:pt x="449508" y="0"/>
                  </a:lnTo>
                  <a:cubicBezTo>
                    <a:pt x="471628" y="0"/>
                    <a:pt x="492843" y="8787"/>
                    <a:pt x="508484" y="24429"/>
                  </a:cubicBezTo>
                  <a:cubicBezTo>
                    <a:pt x="524125" y="40070"/>
                    <a:pt x="532913" y="61284"/>
                    <a:pt x="532913" y="83405"/>
                  </a:cubicBezTo>
                  <a:lnTo>
                    <a:pt x="532913" y="395865"/>
                  </a:lnTo>
                  <a:cubicBezTo>
                    <a:pt x="532913" y="441928"/>
                    <a:pt x="495571" y="479269"/>
                    <a:pt x="449508" y="479269"/>
                  </a:cubicBezTo>
                  <a:lnTo>
                    <a:pt x="83405" y="479269"/>
                  </a:lnTo>
                  <a:cubicBezTo>
                    <a:pt x="37341" y="479269"/>
                    <a:pt x="0" y="441928"/>
                    <a:pt x="0" y="395865"/>
                  </a:cubicBezTo>
                  <a:lnTo>
                    <a:pt x="0" y="83405"/>
                  </a:lnTo>
                  <a:cubicBezTo>
                    <a:pt x="0" y="37341"/>
                    <a:pt x="37341" y="0"/>
                    <a:pt x="83405" y="0"/>
                  </a:cubicBezTo>
                  <a:close/>
                </a:path>
              </a:pathLst>
            </a:custGeom>
            <a:solidFill>
              <a:srgbClr val="EDEDED"/>
            </a:solidFill>
            <a:ln w="38100" cap="rnd">
              <a:solidFill>
                <a:srgbClr val="132B4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532913" cy="498319"/>
            </a:xfrm>
            <a:prstGeom prst="rect">
              <a:avLst/>
            </a:prstGeom>
          </p:spPr>
          <p:txBody>
            <a:bodyPr lIns="99726" tIns="99726" rIns="99726" bIns="99726" rtlCol="0" anchor="ctr"/>
            <a:lstStyle/>
            <a:p>
              <a:pPr algn="ctr">
                <a:lnSpc>
                  <a:spcPts val="1481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6427424" y="5734031"/>
            <a:ext cx="1794546" cy="2105039"/>
          </a:xfrm>
          <a:custGeom>
            <a:avLst/>
            <a:gdLst/>
            <a:ahLst/>
            <a:cxnLst/>
            <a:rect l="l" t="t" r="r" b="b"/>
            <a:pathLst>
              <a:path w="1794546" h="2105039">
                <a:moveTo>
                  <a:pt x="0" y="0"/>
                </a:moveTo>
                <a:lnTo>
                  <a:pt x="1794546" y="0"/>
                </a:lnTo>
                <a:lnTo>
                  <a:pt x="1794546" y="2105038"/>
                </a:lnTo>
                <a:lnTo>
                  <a:pt x="0" y="2105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2683" y="8547069"/>
            <a:ext cx="13392259" cy="1517789"/>
          </a:xfrm>
          <a:custGeom>
            <a:avLst/>
            <a:gdLst/>
            <a:ahLst/>
            <a:cxnLst/>
            <a:rect l="l" t="t" r="r" b="b"/>
            <a:pathLst>
              <a:path w="13392259" h="1517789">
                <a:moveTo>
                  <a:pt x="0" y="0"/>
                </a:moveTo>
                <a:lnTo>
                  <a:pt x="13392259" y="0"/>
                </a:lnTo>
                <a:lnTo>
                  <a:pt x="13392259" y="1517789"/>
                </a:lnTo>
                <a:lnTo>
                  <a:pt x="0" y="1517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4468303" y="8824473"/>
            <a:ext cx="4927963" cy="47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4"/>
              </a:lnSpc>
            </a:pPr>
            <a:r>
              <a:rPr lang="en-US" sz="3068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CAA Numeracy 10 credits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1535" y="8260264"/>
            <a:ext cx="4927963" cy="19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38"/>
              </a:lnSpc>
            </a:pPr>
            <a:r>
              <a:rPr lang="en-US" sz="12654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+</a:t>
            </a:r>
          </a:p>
        </p:txBody>
      </p:sp>
      <p:sp>
        <p:nvSpPr>
          <p:cNvPr id="31" name="Freeform 31"/>
          <p:cNvSpPr/>
          <p:nvPr/>
        </p:nvSpPr>
        <p:spPr>
          <a:xfrm rot="5400000">
            <a:off x="11580309" y="4117133"/>
            <a:ext cx="8118149" cy="4328883"/>
          </a:xfrm>
          <a:custGeom>
            <a:avLst/>
            <a:gdLst/>
            <a:ahLst/>
            <a:cxnLst/>
            <a:rect l="l" t="t" r="r" b="b"/>
            <a:pathLst>
              <a:path w="8118149" h="4328883">
                <a:moveTo>
                  <a:pt x="0" y="0"/>
                </a:moveTo>
                <a:lnTo>
                  <a:pt x="8118149" y="0"/>
                </a:lnTo>
                <a:lnTo>
                  <a:pt x="8118149" y="4328883"/>
                </a:lnTo>
                <a:lnTo>
                  <a:pt x="0" y="4328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14" t="-11457" b="-4058"/>
            </a:stretch>
          </a:blipFill>
          <a:ln w="38100" cap="sq">
            <a:solidFill>
              <a:srgbClr val="132B4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13922145" y="5150545"/>
            <a:ext cx="3434478" cy="3088761"/>
            <a:chOff x="0" y="0"/>
            <a:chExt cx="532913" cy="4792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32913" cy="479269"/>
            </a:xfrm>
            <a:custGeom>
              <a:avLst/>
              <a:gdLst/>
              <a:ahLst/>
              <a:cxnLst/>
              <a:rect l="l" t="t" r="r" b="b"/>
              <a:pathLst>
                <a:path w="532913" h="479269">
                  <a:moveTo>
                    <a:pt x="80245" y="0"/>
                  </a:moveTo>
                  <a:lnTo>
                    <a:pt x="452667" y="0"/>
                  </a:lnTo>
                  <a:cubicBezTo>
                    <a:pt x="473950" y="0"/>
                    <a:pt x="494360" y="8454"/>
                    <a:pt x="509409" y="23503"/>
                  </a:cubicBezTo>
                  <a:cubicBezTo>
                    <a:pt x="524458" y="38552"/>
                    <a:pt x="532913" y="58963"/>
                    <a:pt x="532913" y="80245"/>
                  </a:cubicBezTo>
                  <a:lnTo>
                    <a:pt x="532913" y="399024"/>
                  </a:lnTo>
                  <a:cubicBezTo>
                    <a:pt x="532913" y="443342"/>
                    <a:pt x="496986" y="479269"/>
                    <a:pt x="452667" y="479269"/>
                  </a:cubicBezTo>
                  <a:lnTo>
                    <a:pt x="80245" y="479269"/>
                  </a:lnTo>
                  <a:cubicBezTo>
                    <a:pt x="35927" y="479269"/>
                    <a:pt x="0" y="443342"/>
                    <a:pt x="0" y="399024"/>
                  </a:cubicBezTo>
                  <a:lnTo>
                    <a:pt x="0" y="80245"/>
                  </a:lnTo>
                  <a:cubicBezTo>
                    <a:pt x="0" y="35927"/>
                    <a:pt x="35927" y="0"/>
                    <a:pt x="80245" y="0"/>
                  </a:cubicBezTo>
                  <a:close/>
                </a:path>
              </a:pathLst>
            </a:custGeom>
            <a:solidFill>
              <a:srgbClr val="EDEDED"/>
            </a:solidFill>
            <a:ln w="38100" cap="rnd">
              <a:solidFill>
                <a:srgbClr val="132B4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532913" cy="498319"/>
            </a:xfrm>
            <a:prstGeom prst="rect">
              <a:avLst/>
            </a:prstGeom>
          </p:spPr>
          <p:txBody>
            <a:bodyPr lIns="52570" tIns="52570" rIns="52570" bIns="52570" rtlCol="0" anchor="ctr"/>
            <a:lstStyle/>
            <a:p>
              <a:pPr algn="ctr">
                <a:lnSpc>
                  <a:spcPts val="1481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290053" y="2477564"/>
            <a:ext cx="4698661" cy="131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university</a:t>
            </a:r>
          </a:p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entrance</a:t>
            </a:r>
          </a:p>
        </p:txBody>
      </p:sp>
      <p:sp>
        <p:nvSpPr>
          <p:cNvPr id="36" name="Freeform 36"/>
          <p:cNvSpPr/>
          <p:nvPr/>
        </p:nvSpPr>
        <p:spPr>
          <a:xfrm>
            <a:off x="13360037" y="3749606"/>
            <a:ext cx="4743328" cy="344969"/>
          </a:xfrm>
          <a:custGeom>
            <a:avLst/>
            <a:gdLst/>
            <a:ahLst/>
            <a:cxnLst/>
            <a:rect l="l" t="t" r="r" b="b"/>
            <a:pathLst>
              <a:path w="4743328" h="344969">
                <a:moveTo>
                  <a:pt x="0" y="0"/>
                </a:moveTo>
                <a:lnTo>
                  <a:pt x="4743328" y="0"/>
                </a:lnTo>
                <a:lnTo>
                  <a:pt x="4743328" y="344969"/>
                </a:lnTo>
                <a:lnTo>
                  <a:pt x="0" y="344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0509223" y="5765503"/>
            <a:ext cx="1936464" cy="1914678"/>
          </a:xfrm>
          <a:custGeom>
            <a:avLst/>
            <a:gdLst/>
            <a:ahLst/>
            <a:cxnLst/>
            <a:rect l="l" t="t" r="r" b="b"/>
            <a:pathLst>
              <a:path w="1936464" h="1914678">
                <a:moveTo>
                  <a:pt x="0" y="0"/>
                </a:moveTo>
                <a:lnTo>
                  <a:pt x="1936463" y="0"/>
                </a:lnTo>
                <a:lnTo>
                  <a:pt x="1936463" y="1914678"/>
                </a:lnTo>
                <a:lnTo>
                  <a:pt x="0" y="1914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4919418" y="2517540"/>
            <a:ext cx="4698661" cy="132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ncea </a:t>
            </a:r>
          </a:p>
          <a:p>
            <a:pPr algn="ctr">
              <a:lnSpc>
                <a:spcPts val="4934"/>
              </a:lnSpc>
            </a:pPr>
            <a:r>
              <a:rPr lang="en-US" sz="5544" b="1">
                <a:solidFill>
                  <a:srgbClr val="EDEDE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level 2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54278" y="4149218"/>
            <a:ext cx="4927963" cy="8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Level 2 (or higher)</a:t>
            </a:r>
          </a:p>
          <a:p>
            <a:pPr marL="0" lvl="0" indent="0"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minimum 60 credits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04463" y="9296439"/>
            <a:ext cx="4927963" cy="47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4"/>
              </a:lnSpc>
            </a:pPr>
            <a:r>
              <a:rPr lang="en-US" sz="3068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CAA Literacy 10 credits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922145" y="8763585"/>
            <a:ext cx="3430676" cy="105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17"/>
              </a:lnSpc>
            </a:pPr>
            <a:r>
              <a:rPr lang="en-US" sz="2309" b="1" dirty="0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10 credits  from specific Literacy standards </a:t>
            </a:r>
          </a:p>
          <a:p>
            <a:pPr marL="0" lvl="0" indent="0" algn="ctr">
              <a:lnSpc>
                <a:spcPts val="2817"/>
              </a:lnSpc>
            </a:pPr>
            <a:r>
              <a:rPr lang="en-US" sz="2309" b="1" dirty="0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( 5 reading + 5 writing)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75402" y="8362162"/>
            <a:ext cx="4927963" cy="41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+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175402" y="4035617"/>
            <a:ext cx="4927963" cy="8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Level 3 </a:t>
            </a:r>
          </a:p>
          <a:p>
            <a:pPr marL="0" lvl="0" indent="0" algn="ctr">
              <a:lnSpc>
                <a:spcPts val="3381"/>
              </a:lnSpc>
            </a:pPr>
            <a:r>
              <a:rPr lang="en-US" sz="2771" b="1">
                <a:solidFill>
                  <a:srgbClr val="F0F5F7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minimum 60 credits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267719" y="5231503"/>
            <a:ext cx="4927963" cy="41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1"/>
              </a:lnSpc>
            </a:pPr>
            <a:r>
              <a:rPr lang="en-US" sz="2771" b="1">
                <a:solidFill>
                  <a:srgbClr val="132B4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Including: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177754" y="5950442"/>
            <a:ext cx="2923259" cy="186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9"/>
              </a:lnSpc>
            </a:pPr>
            <a:r>
              <a:rPr lang="en-US" sz="2540" b="1">
                <a:solidFill>
                  <a:srgbClr val="132B4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3 </a:t>
            </a:r>
            <a:r>
              <a:rPr lang="en-US" sz="2540">
                <a:solidFill>
                  <a:srgbClr val="132B44"/>
                </a:solidFill>
                <a:latin typeface="Be Vietnam"/>
                <a:ea typeface="Be Vietnam"/>
                <a:cs typeface="Be Vietnam"/>
                <a:sym typeface="Be Vietnam"/>
              </a:rPr>
              <a:t>Uni approved subjects</a:t>
            </a:r>
          </a:p>
          <a:p>
            <a:pPr marL="0" lvl="0" indent="0" algn="ctr">
              <a:lnSpc>
                <a:spcPts val="3099"/>
              </a:lnSpc>
            </a:pPr>
            <a:r>
              <a:rPr lang="en-US" sz="2540" b="1">
                <a:solidFill>
                  <a:srgbClr val="132B4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14 credits</a:t>
            </a:r>
            <a:r>
              <a:rPr lang="en-US" sz="2540">
                <a:solidFill>
                  <a:srgbClr val="132B44"/>
                </a:solidFill>
                <a:latin typeface="Be Vietnam"/>
                <a:ea typeface="Be Vietnam"/>
                <a:cs typeface="Be Vietnam"/>
                <a:sym typeface="Be Vietnam"/>
              </a:rPr>
              <a:t> minimum for </a:t>
            </a:r>
            <a:r>
              <a:rPr lang="en-US" sz="2540" b="1">
                <a:solidFill>
                  <a:srgbClr val="132B4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each </a:t>
            </a:r>
            <a:r>
              <a:rPr lang="en-US" sz="2540">
                <a:solidFill>
                  <a:srgbClr val="132B44"/>
                </a:solidFill>
                <a:latin typeface="Be Vietnam"/>
                <a:ea typeface="Be Vietnam"/>
                <a:cs typeface="Be Vietnam"/>
                <a:sym typeface="Be Vietnam"/>
              </a:rPr>
              <a:t>subject</a:t>
            </a:r>
          </a:p>
        </p:txBody>
      </p:sp>
      <p:sp>
        <p:nvSpPr>
          <p:cNvPr id="48" name="Freeform 48"/>
          <p:cNvSpPr/>
          <p:nvPr/>
        </p:nvSpPr>
        <p:spPr>
          <a:xfrm>
            <a:off x="2479246" y="2332497"/>
            <a:ext cx="924384" cy="1111418"/>
          </a:xfrm>
          <a:custGeom>
            <a:avLst/>
            <a:gdLst/>
            <a:ahLst/>
            <a:cxnLst/>
            <a:rect l="l" t="t" r="r" b="b"/>
            <a:pathLst>
              <a:path w="924384" h="1111418">
                <a:moveTo>
                  <a:pt x="0" y="0"/>
                </a:moveTo>
                <a:lnTo>
                  <a:pt x="924385" y="0"/>
                </a:lnTo>
                <a:lnTo>
                  <a:pt x="924385" y="1111418"/>
                </a:lnTo>
                <a:lnTo>
                  <a:pt x="0" y="11114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2355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9776C8FA-739C-D4A1-F354-A34988137C4A}"/>
              </a:ext>
            </a:extLst>
          </p:cNvPr>
          <p:cNvSpPr txBox="1"/>
          <p:nvPr/>
        </p:nvSpPr>
        <p:spPr>
          <a:xfrm>
            <a:off x="1219200" y="-48674"/>
            <a:ext cx="1211733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00"/>
              </a:lnSpc>
              <a:spcBef>
                <a:spcPct val="0"/>
              </a:spcBef>
            </a:pPr>
            <a:r>
              <a:rPr lang="en-US" sz="14400" b="1">
                <a:solidFill>
                  <a:srgbClr val="132B44"/>
                </a:solidFill>
                <a:latin typeface="Aptos" panose="020B0004020202020204" pitchFamily="34" charset="0"/>
                <a:sym typeface="Bebas Neue Bold"/>
              </a:rPr>
              <a:t>NCEA</a:t>
            </a:r>
            <a:endParaRPr lang="en-US" sz="9999" b="1">
              <a:solidFill>
                <a:srgbClr val="132B44"/>
              </a:solidFill>
              <a:latin typeface="Aptos" panose="020B0004020202020204" pitchFamily="34" charset="0"/>
              <a:sym typeface="Bebas Neue Bold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BAB5BE2C-133B-F0D8-D149-4065396CDC8B}"/>
              </a:ext>
            </a:extLst>
          </p:cNvPr>
          <p:cNvSpPr txBox="1"/>
          <p:nvPr/>
        </p:nvSpPr>
        <p:spPr>
          <a:xfrm>
            <a:off x="8983009" y="770610"/>
            <a:ext cx="696458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32B44"/>
                </a:solidFill>
                <a:latin typeface="Aptos" panose="020B0004020202020204" pitchFamily="34" charset="0"/>
                <a:ea typeface="Bebas Neue"/>
                <a:cs typeface="Bebas Neue"/>
                <a:sym typeface="Bebas Neue"/>
              </a:rPr>
              <a:t>IN A NUTSHELL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5979" flipH="1">
            <a:off x="1504563" y="5830309"/>
            <a:ext cx="6747133" cy="184013"/>
          </a:xfrm>
          <a:custGeom>
            <a:avLst/>
            <a:gdLst/>
            <a:ahLst/>
            <a:cxnLst/>
            <a:rect l="l" t="t" r="r" b="b"/>
            <a:pathLst>
              <a:path w="6747133" h="184013">
                <a:moveTo>
                  <a:pt x="6747133" y="0"/>
                </a:moveTo>
                <a:lnTo>
                  <a:pt x="0" y="0"/>
                </a:lnTo>
                <a:lnTo>
                  <a:pt x="0" y="184013"/>
                </a:lnTo>
                <a:lnTo>
                  <a:pt x="6747133" y="184013"/>
                </a:lnTo>
                <a:lnTo>
                  <a:pt x="67471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977081" y="-4755974"/>
            <a:ext cx="20242161" cy="10965966"/>
            <a:chOff x="0" y="0"/>
            <a:chExt cx="26989548" cy="146212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22913" b="22913"/>
            <a:stretch>
              <a:fillRect/>
            </a:stretch>
          </p:blipFill>
          <p:spPr>
            <a:xfrm>
              <a:off x="0" y="0"/>
              <a:ext cx="26989548" cy="14621287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373157" y="2463100"/>
            <a:ext cx="5965405" cy="7914302"/>
          </a:xfrm>
          <a:custGeom>
            <a:avLst/>
            <a:gdLst/>
            <a:ahLst/>
            <a:cxnLst/>
            <a:rect l="l" t="t" r="r" b="b"/>
            <a:pathLst>
              <a:path w="5965405" h="7914302">
                <a:moveTo>
                  <a:pt x="0" y="0"/>
                </a:moveTo>
                <a:lnTo>
                  <a:pt x="5965405" y="0"/>
                </a:lnTo>
                <a:lnTo>
                  <a:pt x="5965405" y="7914303"/>
                </a:lnTo>
                <a:lnTo>
                  <a:pt x="0" y="7914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479" y="4423958"/>
            <a:ext cx="6002761" cy="600276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005140" y="4877201"/>
            <a:ext cx="9677514" cy="5262510"/>
            <a:chOff x="0" y="0"/>
            <a:chExt cx="2548810" cy="13860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48810" cy="1386011"/>
            </a:xfrm>
            <a:custGeom>
              <a:avLst/>
              <a:gdLst/>
              <a:ahLst/>
              <a:cxnLst/>
              <a:rect l="l" t="t" r="r" b="b"/>
              <a:pathLst>
                <a:path w="2548810" h="1386011">
                  <a:moveTo>
                    <a:pt x="0" y="0"/>
                  </a:moveTo>
                  <a:lnTo>
                    <a:pt x="2548810" y="0"/>
                  </a:lnTo>
                  <a:lnTo>
                    <a:pt x="2548810" y="1386011"/>
                  </a:lnTo>
                  <a:lnTo>
                    <a:pt x="0" y="1386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548810" cy="1386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252905" y="5072880"/>
            <a:ext cx="9205088" cy="4890203"/>
          </a:xfrm>
          <a:custGeom>
            <a:avLst/>
            <a:gdLst/>
            <a:ahLst/>
            <a:cxnLst/>
            <a:rect l="l" t="t" r="r" b="b"/>
            <a:pathLst>
              <a:path w="9205088" h="4890203">
                <a:moveTo>
                  <a:pt x="0" y="0"/>
                </a:moveTo>
                <a:lnTo>
                  <a:pt x="9205088" y="0"/>
                </a:lnTo>
                <a:lnTo>
                  <a:pt x="9205088" y="4890203"/>
                </a:lnTo>
                <a:lnTo>
                  <a:pt x="0" y="48902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712758" y="207231"/>
            <a:ext cx="12268200" cy="1970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0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BOOKLET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98533" y="2272600"/>
            <a:ext cx="5082425" cy="140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0"/>
              </a:lnSpc>
            </a:pPr>
            <a:r>
              <a:rPr lang="en-US" sz="8000" b="1">
                <a:solidFill>
                  <a:srgbClr val="132B4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3870810"/>
            <a:ext cx="6979011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9"/>
              </a:lnSpc>
            </a:pPr>
            <a:r>
              <a:rPr lang="en-US" sz="3999" b="1" err="1">
                <a:solidFill>
                  <a:srgbClr val="132B4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www.kingsway.school.nz</a:t>
            </a:r>
            <a:endParaRPr lang="en-US" sz="3999" b="1">
              <a:solidFill>
                <a:srgbClr val="132B44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1550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465547" y="2196400"/>
            <a:ext cx="15243911" cy="8076859"/>
            <a:chOff x="0" y="0"/>
            <a:chExt cx="4565006" cy="241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5006" cy="2418730"/>
            </a:xfrm>
            <a:custGeom>
              <a:avLst/>
              <a:gdLst/>
              <a:ahLst/>
              <a:cxnLst/>
              <a:rect l="l" t="t" r="r" b="b"/>
              <a:pathLst>
                <a:path w="4565006" h="2418730">
                  <a:moveTo>
                    <a:pt x="0" y="0"/>
                  </a:moveTo>
                  <a:lnTo>
                    <a:pt x="4565006" y="0"/>
                  </a:lnTo>
                  <a:lnTo>
                    <a:pt x="4565006" y="2418730"/>
                  </a:lnTo>
                  <a:lnTo>
                    <a:pt x="0" y="2418730"/>
                  </a:lnTo>
                  <a:close/>
                </a:path>
              </a:pathLst>
            </a:custGeom>
            <a:solidFill>
              <a:srgbClr val="132B44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565006" cy="244730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421013" y="7521473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2" y="0"/>
                </a:lnTo>
                <a:lnTo>
                  <a:pt x="4044782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97656" y="2531621"/>
            <a:ext cx="1454727" cy="1429270"/>
          </a:xfrm>
          <a:custGeom>
            <a:avLst/>
            <a:gdLst/>
            <a:ahLst/>
            <a:cxnLst/>
            <a:rect l="l" t="t" r="r" b="b"/>
            <a:pathLst>
              <a:path w="1454727" h="1429270">
                <a:moveTo>
                  <a:pt x="0" y="0"/>
                </a:moveTo>
                <a:lnTo>
                  <a:pt x="1454728" y="0"/>
                </a:lnTo>
                <a:lnTo>
                  <a:pt x="1454728" y="1429270"/>
                </a:lnTo>
                <a:lnTo>
                  <a:pt x="0" y="1429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7656" y="5055831"/>
            <a:ext cx="1354524" cy="1338157"/>
          </a:xfrm>
          <a:custGeom>
            <a:avLst/>
            <a:gdLst/>
            <a:ahLst/>
            <a:cxnLst/>
            <a:rect l="l" t="t" r="r" b="b"/>
            <a:pathLst>
              <a:path w="1354524" h="1338157">
                <a:moveTo>
                  <a:pt x="0" y="0"/>
                </a:moveTo>
                <a:lnTo>
                  <a:pt x="1354525" y="0"/>
                </a:lnTo>
                <a:lnTo>
                  <a:pt x="1354525" y="1338157"/>
                </a:lnTo>
                <a:lnTo>
                  <a:pt x="0" y="1338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43157" y="7211814"/>
            <a:ext cx="1409024" cy="1391999"/>
          </a:xfrm>
          <a:custGeom>
            <a:avLst/>
            <a:gdLst/>
            <a:ahLst/>
            <a:cxnLst/>
            <a:rect l="l" t="t" r="r" b="b"/>
            <a:pathLst>
              <a:path w="1409024" h="1391999">
                <a:moveTo>
                  <a:pt x="0" y="0"/>
                </a:moveTo>
                <a:lnTo>
                  <a:pt x="1409024" y="0"/>
                </a:lnTo>
                <a:lnTo>
                  <a:pt x="1409024" y="1391999"/>
                </a:lnTo>
                <a:lnTo>
                  <a:pt x="0" y="1391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63322" y="2531621"/>
            <a:ext cx="14498486" cy="1968330"/>
            <a:chOff x="0" y="0"/>
            <a:chExt cx="3818531" cy="5184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18531" cy="518408"/>
            </a:xfrm>
            <a:custGeom>
              <a:avLst/>
              <a:gdLst/>
              <a:ahLst/>
              <a:cxnLst/>
              <a:rect l="l" t="t" r="r" b="b"/>
              <a:pathLst>
                <a:path w="3818531" h="518408">
                  <a:moveTo>
                    <a:pt x="27233" y="0"/>
                  </a:moveTo>
                  <a:lnTo>
                    <a:pt x="3791298" y="0"/>
                  </a:lnTo>
                  <a:cubicBezTo>
                    <a:pt x="3798521" y="0"/>
                    <a:pt x="3805448" y="2869"/>
                    <a:pt x="3810555" y="7976"/>
                  </a:cubicBezTo>
                  <a:cubicBezTo>
                    <a:pt x="3815662" y="13084"/>
                    <a:pt x="3818531" y="20010"/>
                    <a:pt x="3818531" y="27233"/>
                  </a:cubicBezTo>
                  <a:lnTo>
                    <a:pt x="3818531" y="491175"/>
                  </a:lnTo>
                  <a:cubicBezTo>
                    <a:pt x="3818531" y="498398"/>
                    <a:pt x="3815662" y="505324"/>
                    <a:pt x="3810555" y="510432"/>
                  </a:cubicBezTo>
                  <a:cubicBezTo>
                    <a:pt x="3805448" y="515539"/>
                    <a:pt x="3798521" y="518408"/>
                    <a:pt x="3791298" y="518408"/>
                  </a:cubicBezTo>
                  <a:lnTo>
                    <a:pt x="27233" y="518408"/>
                  </a:lnTo>
                  <a:cubicBezTo>
                    <a:pt x="12193" y="518408"/>
                    <a:pt x="0" y="506215"/>
                    <a:pt x="0" y="491175"/>
                  </a:cubicBezTo>
                  <a:lnTo>
                    <a:pt x="0" y="27233"/>
                  </a:lnTo>
                  <a:cubicBezTo>
                    <a:pt x="0" y="20010"/>
                    <a:pt x="2869" y="13084"/>
                    <a:pt x="7976" y="7976"/>
                  </a:cubicBezTo>
                  <a:cubicBezTo>
                    <a:pt x="13084" y="2869"/>
                    <a:pt x="20010" y="0"/>
                    <a:pt x="27233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818531" cy="518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14444" y="7963961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1" y="0"/>
                </a:lnTo>
                <a:lnTo>
                  <a:pt x="4044781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944917" y="4741284"/>
            <a:ext cx="14498486" cy="1967250"/>
            <a:chOff x="0" y="0"/>
            <a:chExt cx="3818531" cy="5181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18531" cy="518123"/>
            </a:xfrm>
            <a:custGeom>
              <a:avLst/>
              <a:gdLst/>
              <a:ahLst/>
              <a:cxnLst/>
              <a:rect l="l" t="t" r="r" b="b"/>
              <a:pathLst>
                <a:path w="3818531" h="518123">
                  <a:moveTo>
                    <a:pt x="27233" y="0"/>
                  </a:moveTo>
                  <a:lnTo>
                    <a:pt x="3791298" y="0"/>
                  </a:lnTo>
                  <a:cubicBezTo>
                    <a:pt x="3798521" y="0"/>
                    <a:pt x="3805448" y="2869"/>
                    <a:pt x="3810555" y="7976"/>
                  </a:cubicBezTo>
                  <a:cubicBezTo>
                    <a:pt x="3815662" y="13084"/>
                    <a:pt x="3818531" y="20010"/>
                    <a:pt x="3818531" y="27233"/>
                  </a:cubicBezTo>
                  <a:lnTo>
                    <a:pt x="3818531" y="490890"/>
                  </a:lnTo>
                  <a:cubicBezTo>
                    <a:pt x="3818531" y="498113"/>
                    <a:pt x="3815662" y="505040"/>
                    <a:pt x="3810555" y="510147"/>
                  </a:cubicBezTo>
                  <a:cubicBezTo>
                    <a:pt x="3805448" y="515254"/>
                    <a:pt x="3798521" y="518123"/>
                    <a:pt x="3791298" y="518123"/>
                  </a:cubicBezTo>
                  <a:lnTo>
                    <a:pt x="27233" y="518123"/>
                  </a:lnTo>
                  <a:cubicBezTo>
                    <a:pt x="20010" y="518123"/>
                    <a:pt x="13084" y="515254"/>
                    <a:pt x="7976" y="510147"/>
                  </a:cubicBezTo>
                  <a:cubicBezTo>
                    <a:pt x="2869" y="505040"/>
                    <a:pt x="0" y="498113"/>
                    <a:pt x="0" y="490890"/>
                  </a:cubicBezTo>
                  <a:lnTo>
                    <a:pt x="0" y="27233"/>
                  </a:lnTo>
                  <a:cubicBezTo>
                    <a:pt x="0" y="20010"/>
                    <a:pt x="2869" y="13084"/>
                    <a:pt x="7976" y="7976"/>
                  </a:cubicBezTo>
                  <a:cubicBezTo>
                    <a:pt x="13084" y="2869"/>
                    <a:pt x="20010" y="0"/>
                    <a:pt x="27233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3818531" cy="518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944918" y="7128714"/>
            <a:ext cx="14498486" cy="1968330"/>
            <a:chOff x="0" y="0"/>
            <a:chExt cx="3818531" cy="518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18531" cy="518408"/>
            </a:xfrm>
            <a:custGeom>
              <a:avLst/>
              <a:gdLst/>
              <a:ahLst/>
              <a:cxnLst/>
              <a:rect l="l" t="t" r="r" b="b"/>
              <a:pathLst>
                <a:path w="3818531" h="518408">
                  <a:moveTo>
                    <a:pt x="27233" y="0"/>
                  </a:moveTo>
                  <a:lnTo>
                    <a:pt x="3791298" y="0"/>
                  </a:lnTo>
                  <a:cubicBezTo>
                    <a:pt x="3798521" y="0"/>
                    <a:pt x="3805448" y="2869"/>
                    <a:pt x="3810555" y="7976"/>
                  </a:cubicBezTo>
                  <a:cubicBezTo>
                    <a:pt x="3815662" y="13084"/>
                    <a:pt x="3818531" y="20010"/>
                    <a:pt x="3818531" y="27233"/>
                  </a:cubicBezTo>
                  <a:lnTo>
                    <a:pt x="3818531" y="491175"/>
                  </a:lnTo>
                  <a:cubicBezTo>
                    <a:pt x="3818531" y="498398"/>
                    <a:pt x="3815662" y="505324"/>
                    <a:pt x="3810555" y="510432"/>
                  </a:cubicBezTo>
                  <a:cubicBezTo>
                    <a:pt x="3805448" y="515539"/>
                    <a:pt x="3798521" y="518408"/>
                    <a:pt x="3791298" y="518408"/>
                  </a:cubicBezTo>
                  <a:lnTo>
                    <a:pt x="27233" y="518408"/>
                  </a:lnTo>
                  <a:cubicBezTo>
                    <a:pt x="12193" y="518408"/>
                    <a:pt x="0" y="506215"/>
                    <a:pt x="0" y="491175"/>
                  </a:cubicBezTo>
                  <a:lnTo>
                    <a:pt x="0" y="27233"/>
                  </a:lnTo>
                  <a:cubicBezTo>
                    <a:pt x="0" y="20010"/>
                    <a:pt x="2869" y="13084"/>
                    <a:pt x="7976" y="7976"/>
                  </a:cubicBezTo>
                  <a:cubicBezTo>
                    <a:pt x="13084" y="2869"/>
                    <a:pt x="20010" y="0"/>
                    <a:pt x="27233" y="0"/>
                  </a:cubicBezTo>
                  <a:close/>
                </a:path>
              </a:pathLst>
            </a:custGeom>
            <a:solidFill>
              <a:srgbClr val="3D90FC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3818531" cy="518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2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673868" y="4164975"/>
            <a:ext cx="3828142" cy="2031127"/>
          </a:xfrm>
          <a:custGeom>
            <a:avLst/>
            <a:gdLst/>
            <a:ahLst/>
            <a:cxnLst/>
            <a:rect l="l" t="t" r="r" b="b"/>
            <a:pathLst>
              <a:path w="2088562" h="2031127">
                <a:moveTo>
                  <a:pt x="0" y="0"/>
                </a:moveTo>
                <a:lnTo>
                  <a:pt x="2088562" y="0"/>
                </a:lnTo>
                <a:lnTo>
                  <a:pt x="2088562" y="2031126"/>
                </a:lnTo>
                <a:lnTo>
                  <a:pt x="0" y="2031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54721" y="2808237"/>
            <a:ext cx="10582631" cy="108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3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Specific timeline for all aspects of course selection can be found on p. 9 of the Options Handbook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21371" y="3032614"/>
            <a:ext cx="2653924" cy="675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3300" b="1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Timelines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05200" y="-10264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36317" y="5017900"/>
            <a:ext cx="10582631" cy="163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3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The key date to remember is </a:t>
            </a:r>
            <a:r>
              <a:rPr lang="en-US" sz="3300" b="1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Monday</a:t>
            </a:r>
            <a:r>
              <a:rPr lang="en-US" sz="33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, </a:t>
            </a:r>
            <a:r>
              <a:rPr lang="en-US" sz="3300" b="1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4 August </a:t>
            </a:r>
            <a:r>
              <a:rPr lang="en-US" sz="33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2025  </a:t>
            </a:r>
          </a:p>
          <a:p>
            <a:pPr algn="l">
              <a:lnSpc>
                <a:spcPts val="4348"/>
              </a:lnSpc>
            </a:pPr>
            <a:r>
              <a:rPr lang="en-US" sz="330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This is the day that all Senior Options have to be completed by (in the portal online)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41042" y="5169193"/>
            <a:ext cx="3895510" cy="675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3300" b="1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Key Date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36317" y="7626248"/>
            <a:ext cx="10582631" cy="108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3300" dirty="0">
                <a:solidFill>
                  <a:srgbClr val="FFFFFF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For more specifics, refer to the Options Handbook or teachers tonight for subject related information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02967" y="7345164"/>
            <a:ext cx="2653924" cy="141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3300" b="1" dirty="0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More</a:t>
            </a:r>
          </a:p>
          <a:p>
            <a:pPr algn="l">
              <a:lnSpc>
                <a:spcPts val="5759"/>
              </a:lnSpc>
            </a:pPr>
            <a:r>
              <a:rPr lang="en-US" sz="3300" b="1" dirty="0">
                <a:solidFill>
                  <a:srgbClr val="FFFFFF"/>
                </a:solidFill>
                <a:latin typeface="Aptos" panose="020B0004020202020204" pitchFamily="34" charset="0"/>
                <a:ea typeface="Brittany"/>
                <a:cs typeface="Brittany"/>
                <a:sym typeface="Brittany"/>
              </a:rPr>
              <a:t>Specifics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179"/>
            <a:ext cx="18288000" cy="5721073"/>
            <a:chOff x="0" y="0"/>
            <a:chExt cx="24384000" cy="76280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89" b="19227"/>
            <a:stretch>
              <a:fillRect/>
            </a:stretch>
          </p:blipFill>
          <p:spPr>
            <a:xfrm>
              <a:off x="0" y="0"/>
              <a:ext cx="24384000" cy="762809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421013" y="7521473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2" y="0"/>
                </a:lnTo>
                <a:lnTo>
                  <a:pt x="4044782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4661" y="4927092"/>
            <a:ext cx="4044781" cy="2335861"/>
          </a:xfrm>
          <a:custGeom>
            <a:avLst/>
            <a:gdLst/>
            <a:ahLst/>
            <a:cxnLst/>
            <a:rect l="l" t="t" r="r" b="b"/>
            <a:pathLst>
              <a:path w="4044781" h="2335861">
                <a:moveTo>
                  <a:pt x="0" y="0"/>
                </a:moveTo>
                <a:lnTo>
                  <a:pt x="4044781" y="0"/>
                </a:lnTo>
                <a:lnTo>
                  <a:pt x="4044781" y="2335861"/>
                </a:lnTo>
                <a:lnTo>
                  <a:pt x="0" y="2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250149" y="1980223"/>
            <a:ext cx="9597201" cy="8229600"/>
          </a:xfrm>
          <a:custGeom>
            <a:avLst/>
            <a:gdLst/>
            <a:ahLst/>
            <a:cxnLst/>
            <a:rect l="l" t="t" r="r" b="b"/>
            <a:pathLst>
              <a:path w="9597201" h="8229600">
                <a:moveTo>
                  <a:pt x="0" y="0"/>
                </a:moveTo>
                <a:lnTo>
                  <a:pt x="9597202" y="0"/>
                </a:lnTo>
                <a:lnTo>
                  <a:pt x="95972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CEE40126-1786-251E-DFC6-53DD0940A7B2}"/>
              </a:ext>
            </a:extLst>
          </p:cNvPr>
          <p:cNvSpPr txBox="1"/>
          <p:nvPr/>
        </p:nvSpPr>
        <p:spPr>
          <a:xfrm>
            <a:off x="3271397" y="-61811"/>
            <a:ext cx="11745206" cy="204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132B44"/>
                </a:solidFill>
                <a:latin typeface="Aptos" panose="020B0004020202020204" pitchFamily="34" charset="0"/>
                <a:ea typeface="Bebas Neue Bold"/>
                <a:cs typeface="Bebas Neue Bold"/>
                <a:sym typeface="Bebas Neue Bold"/>
              </a:rPr>
              <a:t>Options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1c3e75-c7ee-4cfa-8dcd-5e1c44ed62fd">
      <Terms xmlns="http://schemas.microsoft.com/office/infopath/2007/PartnerControls"/>
    </lcf76f155ced4ddcb4097134ff3c332f>
    <TaxCatchAll xmlns="ccb8d68e-0f1f-4041-902e-b02f98696c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E52E8ADEA3F409D7173C38324D777" ma:contentTypeVersion="18" ma:contentTypeDescription="Create a new document." ma:contentTypeScope="" ma:versionID="14de191079d0ff7c48e3a25bc57958cc">
  <xsd:schema xmlns:xsd="http://www.w3.org/2001/XMLSchema" xmlns:xs="http://www.w3.org/2001/XMLSchema" xmlns:p="http://schemas.microsoft.com/office/2006/metadata/properties" xmlns:ns2="a91c3e75-c7ee-4cfa-8dcd-5e1c44ed62fd" xmlns:ns3="ccb8d68e-0f1f-4041-902e-b02f98696c75" targetNamespace="http://schemas.microsoft.com/office/2006/metadata/properties" ma:root="true" ma:fieldsID="f343bcf4fcd1026bcbf6997330cc4fe9" ns2:_="" ns3:_="">
    <xsd:import namespace="a91c3e75-c7ee-4cfa-8dcd-5e1c44ed62fd"/>
    <xsd:import namespace="ccb8d68e-0f1f-4041-902e-b02f98696c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c3e75-c7ee-4cfa-8dcd-5e1c44ed6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145e659-bcfc-4b1f-a688-5198f4635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8d68e-0f1f-4041-902e-b02f9869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35f34ed-087f-4010-ae8c-260faadb28b0}" ma:internalName="TaxCatchAll" ma:showField="CatchAllData" ma:web="ccb8d68e-0f1f-4041-902e-b02f98696c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D6707-1820-460F-B149-626CCFB7FECA}">
  <ds:schemaRefs>
    <ds:schemaRef ds:uri="http://purl.org/dc/elements/1.1/"/>
    <ds:schemaRef ds:uri="http://purl.org/dc/terms/"/>
    <ds:schemaRef ds:uri="http://schemas.openxmlformats.org/package/2006/metadata/core-properties"/>
    <ds:schemaRef ds:uri="ccb8d68e-0f1f-4041-902e-b02f98696c75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a91c3e75-c7ee-4cfa-8dcd-5e1c44ed62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760905-60E3-4F49-A01D-C8C01DC95B8A}">
  <ds:schemaRefs>
    <ds:schemaRef ds:uri="a91c3e75-c7ee-4cfa-8dcd-5e1c44ed62fd"/>
    <ds:schemaRef ds:uri="ccb8d68e-0f1f-4041-902e-b02f98696c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9AEC05-53A9-455F-8D6C-37FD21D2A4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Macintosh PowerPoint</Application>
  <PresentationFormat>Custom</PresentationFormat>
  <Paragraphs>128</Paragraphs>
  <Slides>22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Bebas Neue Bold</vt:lpstr>
      <vt:lpstr>Be Vietnam Ultra-Bold</vt:lpstr>
      <vt:lpstr>Be Vietnam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KingsWay Subject Selection Evening </dc:title>
  <cp:lastModifiedBy>Colin Thomson</cp:lastModifiedBy>
  <cp:revision>2</cp:revision>
  <dcterms:created xsi:type="dcterms:W3CDTF">2006-08-16T00:00:00Z</dcterms:created>
  <dcterms:modified xsi:type="dcterms:W3CDTF">2025-07-24T05:09:15Z</dcterms:modified>
  <dc:identifier>DAGt1aQ2d6U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0x010100B2DE52E8ADEA3F409D7173C38324D777</vt:lpwstr>
  </property>
  <property fmtid="{D5CDD505-2E9C-101B-9397-08002B2CF9AE}" pid="3" name="MediaServiceImageTags">
    <vt:lpwstr/>
  </property>
</Properties>
</file>