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handoutMasterIdLst>
    <p:handoutMasterId r:id="rId30"/>
  </p:handoutMasterIdLst>
  <p:sldIdLst>
    <p:sldId id="386" r:id="rId6"/>
    <p:sldId id="391" r:id="rId7"/>
    <p:sldId id="317" r:id="rId8"/>
    <p:sldId id="314" r:id="rId9"/>
    <p:sldId id="393" r:id="rId10"/>
    <p:sldId id="265" r:id="rId11"/>
    <p:sldId id="315" r:id="rId12"/>
    <p:sldId id="311" r:id="rId13"/>
    <p:sldId id="313" r:id="rId14"/>
    <p:sldId id="321" r:id="rId15"/>
    <p:sldId id="312" r:id="rId16"/>
    <p:sldId id="322" r:id="rId17"/>
    <p:sldId id="320" r:id="rId18"/>
    <p:sldId id="300" r:id="rId19"/>
    <p:sldId id="301" r:id="rId20"/>
    <p:sldId id="302" r:id="rId21"/>
    <p:sldId id="304" r:id="rId22"/>
    <p:sldId id="306" r:id="rId23"/>
    <p:sldId id="307" r:id="rId24"/>
    <p:sldId id="387" r:id="rId25"/>
    <p:sldId id="392" r:id="rId26"/>
    <p:sldId id="279" r:id="rId27"/>
    <p:sldId id="281"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Ramsay" initials="CR" lastIdx="1" clrIdx="0">
    <p:extLst>
      <p:ext uri="{19B8F6BF-5375-455C-9EA6-DF929625EA0E}">
        <p15:presenceInfo xmlns:p15="http://schemas.microsoft.com/office/powerpoint/2012/main" userId="S-1-5-21-140983058-81859767-871907280-7671" providerId="AD"/>
      </p:ext>
    </p:extLst>
  </p:cmAuthor>
  <p:cmAuthor id="2" name="Craig Ramsay" initials="CR [2]" lastIdx="1" clrIdx="1">
    <p:extLst>
      <p:ext uri="{19B8F6BF-5375-455C-9EA6-DF929625EA0E}">
        <p15:presenceInfo xmlns:p15="http://schemas.microsoft.com/office/powerpoint/2012/main" userId="S::Craig.Ramsay@nzqa.govt.nz::24de9e7a-4ec5-4248-bdfd-1a289ccb38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66"/>
    <a:srgbClr val="6666FF"/>
    <a:srgbClr val="22F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9" autoAdjust="0"/>
    <p:restoredTop sz="54589" autoAdjust="0"/>
  </p:normalViewPr>
  <p:slideViewPr>
    <p:cSldViewPr snapToGrid="0">
      <p:cViewPr varScale="1">
        <p:scale>
          <a:sx n="162" d="100"/>
          <a:sy n="162" d="100"/>
        </p:scale>
        <p:origin x="180" y="1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84"/>
    </p:cViewPr>
  </p:sorterViewPr>
  <p:notesViewPr>
    <p:cSldViewPr snapToGrid="0">
      <p:cViewPr varScale="1">
        <p:scale>
          <a:sx n="82" d="100"/>
          <a:sy n="82" d="100"/>
        </p:scale>
        <p:origin x="32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6982035-F6EB-4779-A94E-1FBC8725A6EF}" type="datetimeFigureOut">
              <a:rPr lang="en-NZ" smtClean="0"/>
              <a:t>27/08/2020</a:t>
            </a:fld>
            <a:endParaRPr lang="en-NZ"/>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761D8D1-B63E-4110-9ABC-BD730BA756D9}" type="slidenum">
              <a:rPr lang="en-NZ" smtClean="0"/>
              <a:t>‹#›</a:t>
            </a:fld>
            <a:endParaRPr lang="en-NZ"/>
          </a:p>
        </p:txBody>
      </p:sp>
    </p:spTree>
    <p:extLst>
      <p:ext uri="{BB962C8B-B14F-4D97-AF65-F5344CB8AC3E}">
        <p14:creationId xmlns:p14="http://schemas.microsoft.com/office/powerpoint/2010/main" val="1174682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C5BA2B-ACBF-4E13-A37B-655F8AB3D464}" type="datetimeFigureOut">
              <a:rPr lang="en-NZ" smtClean="0"/>
              <a:t>27/08/2020</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2A4222-0893-4620-A452-9E623E7ECAF9}" type="slidenum">
              <a:rPr lang="en-NZ" smtClean="0"/>
              <a:t>‹#›</a:t>
            </a:fld>
            <a:endParaRPr lang="en-NZ"/>
          </a:p>
        </p:txBody>
      </p:sp>
    </p:spTree>
    <p:extLst>
      <p:ext uri="{BB962C8B-B14F-4D97-AF65-F5344CB8AC3E}">
        <p14:creationId xmlns:p14="http://schemas.microsoft.com/office/powerpoint/2010/main" val="5711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Where to go to on the NZQA website to login.</a:t>
            </a:r>
          </a:p>
          <a:p>
            <a:endParaRPr lang="en-NZ" dirty="0"/>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3</a:t>
            </a:fld>
            <a:endParaRPr lang="en-NZ"/>
          </a:p>
        </p:txBody>
      </p:sp>
    </p:spTree>
    <p:extLst>
      <p:ext uri="{BB962C8B-B14F-4D97-AF65-F5344CB8AC3E}">
        <p14:creationId xmlns:p14="http://schemas.microsoft.com/office/powerpoint/2010/main" val="69282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b="1" dirty="0"/>
              <a:t>Learner home - My School Entries and Results </a:t>
            </a:r>
          </a:p>
          <a:p>
            <a:endParaRPr lang="en-NZ" dirty="0"/>
          </a:p>
          <a:p>
            <a:r>
              <a:rPr lang="en-NZ" b="1" dirty="0"/>
              <a:t>Vocational Pathways</a:t>
            </a:r>
            <a:endParaRPr lang="en-NZ" dirty="0"/>
          </a:p>
          <a:p>
            <a:r>
              <a:rPr lang="en-NZ" dirty="0"/>
              <a:t>This page provides an overview of the student’s progress towards the award of Vocational Pathways – in this case the student has meet the requirements for the award of  the Creative Industries Vocational Pathway.</a:t>
            </a:r>
          </a:p>
          <a:p>
            <a:endParaRPr lang="en-NZ" dirty="0"/>
          </a:p>
          <a:p>
            <a:r>
              <a:rPr lang="en-NZ" dirty="0"/>
              <a:t>Selecting the Award link will provide further details about the Pathway award</a:t>
            </a:r>
          </a:p>
          <a:p>
            <a:endParaRPr lang="en-NZ" dirty="0"/>
          </a:p>
          <a:p>
            <a:r>
              <a:rPr lang="en-NZ" dirty="0"/>
              <a:t>For further information refer to Vocational Pathways Profile &amp; Award on the NZQA website.</a:t>
            </a:r>
          </a:p>
          <a:p>
            <a:r>
              <a:rPr lang="en-NZ" dirty="0"/>
              <a:t>http://www.nzqa.govt.nz/qualifications-standards/awards/vocational-pathways/</a:t>
            </a:r>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13</a:t>
            </a:fld>
            <a:endParaRPr lang="en-NZ"/>
          </a:p>
        </p:txBody>
      </p:sp>
    </p:spTree>
    <p:extLst>
      <p:ext uri="{BB962C8B-B14F-4D97-AF65-F5344CB8AC3E}">
        <p14:creationId xmlns:p14="http://schemas.microsoft.com/office/powerpoint/2010/main" val="192413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Vocational Pathways</a:t>
            </a:r>
            <a:endParaRPr lang="en-NZ" dirty="0"/>
          </a:p>
          <a:p>
            <a:r>
              <a:rPr lang="en-NZ" dirty="0"/>
              <a:t>Information on the Pathway award, including date the award was made and the number of credits that could be counted for the recommended and sector specific sections of the award. </a:t>
            </a:r>
          </a:p>
          <a:p>
            <a:endParaRPr lang="en-NZ" dirty="0"/>
          </a:p>
          <a:p>
            <a:r>
              <a:rPr lang="en-NZ" dirty="0"/>
              <a:t>Scrolling down the page will provide information about the standards that contributed towards the pathway (next slide).</a:t>
            </a:r>
          </a:p>
        </p:txBody>
      </p:sp>
      <p:sp>
        <p:nvSpPr>
          <p:cNvPr id="4" name="Slide Number Placeholder 3"/>
          <p:cNvSpPr>
            <a:spLocks noGrp="1"/>
          </p:cNvSpPr>
          <p:nvPr>
            <p:ph type="sldNum" sz="quarter" idx="10"/>
          </p:nvPr>
        </p:nvSpPr>
        <p:spPr/>
        <p:txBody>
          <a:bodyPr/>
          <a:lstStyle/>
          <a:p>
            <a:fld id="{222A4222-0893-4620-A452-9E623E7ECAF9}" type="slidenum">
              <a:rPr lang="en-NZ" smtClean="0"/>
              <a:t>14</a:t>
            </a:fld>
            <a:endParaRPr lang="en-NZ"/>
          </a:p>
        </p:txBody>
      </p:sp>
    </p:spTree>
    <p:extLst>
      <p:ext uri="{BB962C8B-B14F-4D97-AF65-F5344CB8AC3E}">
        <p14:creationId xmlns:p14="http://schemas.microsoft.com/office/powerpoint/2010/main" val="204217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Vocational Pathways</a:t>
            </a:r>
            <a:endParaRPr lang="en-NZ" dirty="0"/>
          </a:p>
          <a:p>
            <a:r>
              <a:rPr lang="en-NZ" dirty="0"/>
              <a:t>Those standards which counted towards the Pathway award are listed (in numerical order).</a:t>
            </a:r>
          </a:p>
        </p:txBody>
      </p:sp>
      <p:sp>
        <p:nvSpPr>
          <p:cNvPr id="4" name="Slide Number Placeholder 3"/>
          <p:cNvSpPr>
            <a:spLocks noGrp="1"/>
          </p:cNvSpPr>
          <p:nvPr>
            <p:ph type="sldNum" sz="quarter" idx="10"/>
          </p:nvPr>
        </p:nvSpPr>
        <p:spPr/>
        <p:txBody>
          <a:bodyPr/>
          <a:lstStyle/>
          <a:p>
            <a:fld id="{222A4222-0893-4620-A452-9E623E7ECAF9}" type="slidenum">
              <a:rPr lang="en-NZ" smtClean="0"/>
              <a:t>15</a:t>
            </a:fld>
            <a:endParaRPr lang="en-NZ"/>
          </a:p>
        </p:txBody>
      </p:sp>
    </p:spTree>
    <p:extLst>
      <p:ext uri="{BB962C8B-B14F-4D97-AF65-F5344CB8AC3E}">
        <p14:creationId xmlns:p14="http://schemas.microsoft.com/office/powerpoint/2010/main" val="71158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Vocational Pathways</a:t>
            </a:r>
            <a:endParaRPr lang="en-NZ" dirty="0"/>
          </a:p>
          <a:p>
            <a:r>
              <a:rPr lang="en-NZ" dirty="0"/>
              <a:t>Link to Careers NZ which will provide further information on the Vocational Pathway awarded (see next slide).</a:t>
            </a:r>
          </a:p>
        </p:txBody>
      </p:sp>
      <p:sp>
        <p:nvSpPr>
          <p:cNvPr id="4" name="Slide Number Placeholder 3"/>
          <p:cNvSpPr>
            <a:spLocks noGrp="1"/>
          </p:cNvSpPr>
          <p:nvPr>
            <p:ph type="sldNum" sz="quarter" idx="10"/>
          </p:nvPr>
        </p:nvSpPr>
        <p:spPr/>
        <p:txBody>
          <a:bodyPr/>
          <a:lstStyle/>
          <a:p>
            <a:fld id="{222A4222-0893-4620-A452-9E623E7ECAF9}" type="slidenum">
              <a:rPr lang="en-NZ" smtClean="0"/>
              <a:t>16</a:t>
            </a:fld>
            <a:endParaRPr lang="en-NZ"/>
          </a:p>
        </p:txBody>
      </p:sp>
    </p:spTree>
    <p:extLst>
      <p:ext uri="{BB962C8B-B14F-4D97-AF65-F5344CB8AC3E}">
        <p14:creationId xmlns:p14="http://schemas.microsoft.com/office/powerpoint/2010/main" val="198716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My Record</a:t>
            </a:r>
            <a:r>
              <a:rPr lang="en-NZ" b="1" baseline="0" dirty="0"/>
              <a:t> of Achievement</a:t>
            </a:r>
            <a:endParaRPr lang="en-NZ" dirty="0"/>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17</a:t>
            </a:fld>
            <a:endParaRPr lang="en-NZ"/>
          </a:p>
        </p:txBody>
      </p:sp>
    </p:spTree>
    <p:extLst>
      <p:ext uri="{BB962C8B-B14F-4D97-AF65-F5344CB8AC3E}">
        <p14:creationId xmlns:p14="http://schemas.microsoft.com/office/powerpoint/2010/main" val="425557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My Record</a:t>
            </a:r>
            <a:r>
              <a:rPr lang="en-NZ" b="1" baseline="0" dirty="0"/>
              <a:t> of Achievement</a:t>
            </a:r>
            <a:endParaRPr lang="en-NZ" dirty="0"/>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18</a:t>
            </a:fld>
            <a:endParaRPr lang="en-NZ"/>
          </a:p>
        </p:txBody>
      </p:sp>
    </p:spTree>
    <p:extLst>
      <p:ext uri="{BB962C8B-B14F-4D97-AF65-F5344CB8AC3E}">
        <p14:creationId xmlns:p14="http://schemas.microsoft.com/office/powerpoint/2010/main" val="297415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My Record</a:t>
            </a:r>
            <a:r>
              <a:rPr lang="en-NZ" b="1" baseline="0" dirty="0"/>
              <a:t> of Achievement</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a:t>Results show by highest level first within each domain (e.g. Level 2 English results are listed above Level 1 English results).</a:t>
            </a:r>
          </a:p>
          <a:p>
            <a:endParaRPr lang="en-NZ" dirty="0"/>
          </a:p>
          <a:p>
            <a:pPr marL="0" marR="0" indent="0" algn="l" defTabSz="914400" rtl="0" eaLnBrk="1" fontAlgn="auto" latinLnBrk="0" hangingPunct="1">
              <a:lnSpc>
                <a:spcPct val="100000"/>
              </a:lnSpc>
              <a:spcBef>
                <a:spcPts val="0"/>
              </a:spcBef>
              <a:spcAft>
                <a:spcPts val="0"/>
              </a:spcAft>
              <a:buClrTx/>
              <a:buSzTx/>
              <a:buFontTx/>
              <a:buNone/>
              <a:tabLst/>
              <a:defRPr/>
            </a:pPr>
            <a:r>
              <a:rPr lang="en-NZ" dirty="0">
                <a:effectLst/>
              </a:rPr>
              <a:t>As</a:t>
            </a:r>
            <a:r>
              <a:rPr lang="en-NZ" baseline="0" dirty="0">
                <a:effectLst/>
              </a:rPr>
              <a:t> some </a:t>
            </a:r>
            <a:r>
              <a:rPr lang="en-NZ" dirty="0">
                <a:effectLst/>
              </a:rPr>
              <a:t>standards can have a range of results including "N" for not achieved, "A" for achieved, "M" for achieved with merit, or "E" for achieved with excellence. As some standards can not be awarded all of these results, the result code is shown in bold where a candidate has achieved the maximum possible result for that standard.</a:t>
            </a:r>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19</a:t>
            </a:fld>
            <a:endParaRPr lang="en-NZ"/>
          </a:p>
        </p:txBody>
      </p:sp>
    </p:spTree>
    <p:extLst>
      <p:ext uri="{BB962C8B-B14F-4D97-AF65-F5344CB8AC3E}">
        <p14:creationId xmlns:p14="http://schemas.microsoft.com/office/powerpoint/2010/main" val="221878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My Enrolments</a:t>
            </a:r>
            <a:endParaRPr lang="en-NZ" dirty="0"/>
          </a:p>
          <a:p>
            <a:r>
              <a:rPr lang="en-NZ" dirty="0"/>
              <a:t>Student’s enrolment – most current at top. </a:t>
            </a:r>
            <a:br>
              <a:rPr lang="en-NZ" dirty="0"/>
            </a:br>
            <a:endParaRPr lang="en-NZ" dirty="0"/>
          </a:p>
          <a:p>
            <a:r>
              <a:rPr lang="en-NZ" dirty="0"/>
              <a:t>Results to tertiary institution – This allows NZ and Australian universities</a:t>
            </a:r>
            <a:r>
              <a:rPr lang="en-NZ" baseline="0" dirty="0"/>
              <a:t> access to results. </a:t>
            </a:r>
            <a:endParaRPr lang="en-NZ" dirty="0"/>
          </a:p>
          <a:p>
            <a:endParaRPr lang="en-NZ" dirty="0"/>
          </a:p>
          <a:p>
            <a:r>
              <a:rPr lang="en-NZ" dirty="0"/>
              <a:t>Fee information </a:t>
            </a:r>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22</a:t>
            </a:fld>
            <a:endParaRPr lang="en-NZ"/>
          </a:p>
        </p:txBody>
      </p:sp>
    </p:spTree>
    <p:extLst>
      <p:ext uri="{BB962C8B-B14F-4D97-AF65-F5344CB8AC3E}">
        <p14:creationId xmlns:p14="http://schemas.microsoft.com/office/powerpoint/2010/main" val="3594501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a:t>Learner home - My School Entries and Results </a:t>
            </a:r>
          </a:p>
          <a:p>
            <a:endParaRPr lang="en-NZ" dirty="0"/>
          </a:p>
          <a:p>
            <a:r>
              <a:rPr lang="en-NZ" b="1" dirty="0"/>
              <a:t>Order</a:t>
            </a:r>
            <a:r>
              <a:rPr lang="en-NZ" b="1" baseline="0" dirty="0"/>
              <a:t> Documents</a:t>
            </a:r>
            <a:endParaRPr lang="en-NZ" dirty="0"/>
          </a:p>
          <a:p>
            <a:r>
              <a:rPr lang="en-NZ" dirty="0"/>
              <a:t>If fees are paid, students are eligible for a copy of each Certificate achieved that year,  one copy of their </a:t>
            </a:r>
            <a:r>
              <a:rPr lang="en-NZ" dirty="0" err="1"/>
              <a:t>RoA</a:t>
            </a:r>
            <a:r>
              <a:rPr lang="en-NZ" dirty="0"/>
              <a:t> and one current year Results notice free. Further orders cost $15.30 each.</a:t>
            </a:r>
          </a:p>
          <a:p>
            <a:endParaRPr lang="en-NZ" dirty="0"/>
          </a:p>
          <a:p>
            <a:r>
              <a:rPr lang="en-NZ" dirty="0"/>
              <a:t>Students should be encouraged to wait until all reviews and reconsiderations are completed BEFORE making any orders.</a:t>
            </a:r>
          </a:p>
        </p:txBody>
      </p:sp>
      <p:sp>
        <p:nvSpPr>
          <p:cNvPr id="4" name="Slide Number Placeholder 3"/>
          <p:cNvSpPr>
            <a:spLocks noGrp="1"/>
          </p:cNvSpPr>
          <p:nvPr>
            <p:ph type="sldNum" sz="quarter" idx="10"/>
          </p:nvPr>
        </p:nvSpPr>
        <p:spPr/>
        <p:txBody>
          <a:bodyPr/>
          <a:lstStyle/>
          <a:p>
            <a:fld id="{222A4222-0893-4620-A452-9E623E7ECAF9}" type="slidenum">
              <a:rPr lang="en-NZ" smtClean="0"/>
              <a:t>23</a:t>
            </a:fld>
            <a:endParaRPr lang="en-NZ"/>
          </a:p>
        </p:txBody>
      </p:sp>
    </p:spTree>
    <p:extLst>
      <p:ext uri="{BB962C8B-B14F-4D97-AF65-F5344CB8AC3E}">
        <p14:creationId xmlns:p14="http://schemas.microsoft.com/office/powerpoint/2010/main" val="29628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Login</a:t>
            </a:r>
          </a:p>
          <a:p>
            <a:endParaRPr lang="en-NZ" b="1" dirty="0"/>
          </a:p>
          <a:p>
            <a:r>
              <a:rPr lang="en-NZ" dirty="0"/>
              <a:t>First time users must register first through this link.</a:t>
            </a:r>
          </a:p>
          <a:p>
            <a:endParaRPr lang="en-NZ" dirty="0"/>
          </a:p>
          <a:p>
            <a:r>
              <a:rPr lang="en-NZ" dirty="0"/>
              <a:t>Students new to NCEA will be unable to register here until their school has sent through its first submission file to NZQA, (usually May 1</a:t>
            </a:r>
            <a:r>
              <a:rPr lang="en-NZ" baseline="30000" dirty="0"/>
              <a:t>st</a:t>
            </a:r>
            <a:r>
              <a:rPr lang="en-NZ" dirty="0"/>
              <a:t>). </a:t>
            </a:r>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4</a:t>
            </a:fld>
            <a:endParaRPr lang="en-NZ"/>
          </a:p>
        </p:txBody>
      </p:sp>
    </p:spTree>
    <p:extLst>
      <p:ext uri="{BB962C8B-B14F-4D97-AF65-F5344CB8AC3E}">
        <p14:creationId xmlns:p14="http://schemas.microsoft.com/office/powerpoint/2010/main" val="58816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Learner login</a:t>
            </a:r>
          </a:p>
          <a:p>
            <a:endParaRPr lang="en-NZ" dirty="0"/>
          </a:p>
          <a:p>
            <a:r>
              <a:rPr lang="en-NZ" dirty="0"/>
              <a:t>The call centre (0800 697 296) can help with resetting passwords or other problems.</a:t>
            </a:r>
          </a:p>
        </p:txBody>
      </p:sp>
      <p:sp>
        <p:nvSpPr>
          <p:cNvPr id="4" name="Slide Number Placeholder 3"/>
          <p:cNvSpPr>
            <a:spLocks noGrp="1"/>
          </p:cNvSpPr>
          <p:nvPr>
            <p:ph type="sldNum" sz="quarter" idx="10"/>
          </p:nvPr>
        </p:nvSpPr>
        <p:spPr/>
        <p:txBody>
          <a:bodyPr/>
          <a:lstStyle/>
          <a:p>
            <a:fld id="{222A4222-0893-4620-A452-9E623E7ECAF9}" type="slidenum">
              <a:rPr lang="en-NZ" smtClean="0"/>
              <a:t>6</a:t>
            </a:fld>
            <a:endParaRPr lang="en-NZ"/>
          </a:p>
        </p:txBody>
      </p:sp>
    </p:spTree>
    <p:extLst>
      <p:ext uri="{BB962C8B-B14F-4D97-AF65-F5344CB8AC3E}">
        <p14:creationId xmlns:p14="http://schemas.microsoft.com/office/powerpoint/2010/main" val="242527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b="1" dirty="0"/>
              <a:t>Learner home - My School Entries and Results </a:t>
            </a:r>
          </a:p>
          <a:p>
            <a:pPr>
              <a:defRPr/>
            </a:pPr>
            <a:endParaRPr lang="en-NZ" b="1" dirty="0"/>
          </a:p>
          <a:p>
            <a:pPr>
              <a:defRPr/>
            </a:pPr>
            <a:r>
              <a:rPr lang="en-NZ" b="1" dirty="0"/>
              <a:t>Year tabs:  </a:t>
            </a:r>
            <a:r>
              <a:rPr lang="en-NZ" dirty="0"/>
              <a:t> these allow students to quickly move between their results from individual years, as well as see a chart of their cumulative results (Credit Summary - All Years).</a:t>
            </a:r>
          </a:p>
          <a:p>
            <a:pPr>
              <a:defRPr/>
            </a:pPr>
            <a:endParaRPr lang="en-NZ" b="1" dirty="0"/>
          </a:p>
          <a:p>
            <a:pPr>
              <a:defRPr/>
            </a:pPr>
            <a:r>
              <a:rPr lang="en-NZ" dirty="0"/>
              <a:t>Qualifications, awards and endorsements only show under the All Years tab, while the Course Credit Summaries only appear under the individual year tabs (e.g. slide 12). </a:t>
            </a:r>
          </a:p>
          <a:p>
            <a:pPr>
              <a:defRPr/>
            </a:pPr>
            <a:endParaRPr lang="en-NZ" dirty="0"/>
          </a:p>
          <a:p>
            <a:pPr>
              <a:defRPr/>
            </a:pPr>
            <a:r>
              <a:rPr lang="en-NZ" dirty="0"/>
              <a:t>Scroll down for further information.</a:t>
            </a:r>
          </a:p>
          <a:p>
            <a:pPr>
              <a:defRPr/>
            </a:pPr>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7</a:t>
            </a:fld>
            <a:endParaRPr lang="en-NZ"/>
          </a:p>
        </p:txBody>
      </p:sp>
    </p:spTree>
    <p:extLst>
      <p:ext uri="{BB962C8B-B14F-4D97-AF65-F5344CB8AC3E}">
        <p14:creationId xmlns:p14="http://schemas.microsoft.com/office/powerpoint/2010/main" val="39951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b="1" dirty="0"/>
              <a:t>Learner home - My School Entries and Results </a:t>
            </a:r>
          </a:p>
          <a:p>
            <a:endParaRPr lang="en-NZ" b="1" dirty="0"/>
          </a:p>
          <a:p>
            <a:r>
              <a:rPr lang="en-NZ" b="1" dirty="0"/>
              <a:t>Course Endorsements (in All Years tab)</a:t>
            </a:r>
          </a:p>
          <a:p>
            <a:r>
              <a:rPr lang="en-NZ" dirty="0"/>
              <a:t>This shows any course endorsements achieved. Each subject is a link (shown in blue). </a:t>
            </a:r>
          </a:p>
          <a:p>
            <a:endParaRPr lang="en-NZ" dirty="0"/>
          </a:p>
          <a:p>
            <a:r>
              <a:rPr lang="en-NZ" dirty="0"/>
              <a:t>For example – The History course is selected and a new screen will be opened with more details of the course, results and the endorsement. </a:t>
            </a:r>
          </a:p>
          <a:p>
            <a:endParaRPr lang="en-NZ" dirty="0"/>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8</a:t>
            </a:fld>
            <a:endParaRPr lang="en-NZ"/>
          </a:p>
        </p:txBody>
      </p:sp>
    </p:spTree>
    <p:extLst>
      <p:ext uri="{BB962C8B-B14F-4D97-AF65-F5344CB8AC3E}">
        <p14:creationId xmlns:p14="http://schemas.microsoft.com/office/powerpoint/2010/main" val="300052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389627"/>
          </a:xfrm>
        </p:spPr>
        <p:txBody>
          <a:bodyPr/>
          <a:lstStyle/>
          <a:p>
            <a:pPr>
              <a:defRPr/>
            </a:pPr>
            <a:r>
              <a:rPr lang="en-NZ" b="1" dirty="0"/>
              <a:t>Learner home - My School Entries and Results </a:t>
            </a:r>
          </a:p>
          <a:p>
            <a:endParaRPr lang="en-NZ" b="1" dirty="0"/>
          </a:p>
          <a:p>
            <a:r>
              <a:rPr lang="en-NZ" b="1" dirty="0"/>
              <a:t>Course Endorsements (in All Years tab)</a:t>
            </a:r>
          </a:p>
          <a:p>
            <a:endParaRPr lang="en-NZ" dirty="0"/>
          </a:p>
          <a:p>
            <a:r>
              <a:rPr lang="en-NZ" dirty="0"/>
              <a:t>This shows the Entries and Results for the specified course </a:t>
            </a:r>
          </a:p>
          <a:p>
            <a:r>
              <a:rPr lang="en-NZ" dirty="0"/>
              <a:t>Std.	Standard number. (All "9xxxx" series are achievement standards and all other reference numbers are unit standards.)</a:t>
            </a:r>
          </a:p>
          <a:p>
            <a:r>
              <a:rPr lang="en-NZ" dirty="0"/>
              <a:t>Ver.	Standard version number.</a:t>
            </a:r>
          </a:p>
          <a:p>
            <a:r>
              <a:rPr lang="en-NZ" dirty="0" err="1"/>
              <a:t>Asm</a:t>
            </a:r>
            <a:r>
              <a:rPr lang="en-NZ" dirty="0"/>
              <a:t>. 	Assessment mode, Internal (IN) or External (EX).</a:t>
            </a:r>
          </a:p>
          <a:p>
            <a:r>
              <a:rPr lang="en-NZ" dirty="0"/>
              <a:t>Provider	The code of the assessing organisation. </a:t>
            </a:r>
          </a:p>
          <a:p>
            <a:r>
              <a:rPr lang="en-NZ" dirty="0"/>
              <a:t>Māori	Indicates if an external standard was completed in </a:t>
            </a:r>
            <a:r>
              <a:rPr lang="en-NZ" dirty="0" err="1"/>
              <a:t>te</a:t>
            </a:r>
            <a:r>
              <a:rPr lang="en-NZ" dirty="0"/>
              <a:t> reo Māori.</a:t>
            </a:r>
          </a:p>
          <a:p>
            <a:r>
              <a:rPr lang="en-NZ" dirty="0" err="1"/>
              <a:t>Crd</a:t>
            </a:r>
            <a:r>
              <a:rPr lang="en-NZ" dirty="0"/>
              <a:t>.	Credits achieved.</a:t>
            </a:r>
          </a:p>
          <a:p>
            <a:r>
              <a:rPr lang="en-NZ" dirty="0"/>
              <a:t>Result	The result achieved. Note that each standard can have a range of results including "N" for not achieved, "A" for achieved, "M" for achieved with merit, or "E" for achieved with excellence. As 	some standards can not be awarded all of these results the result code is shown in bold where a candidate has achieved the maximum possible result for that standard. </a:t>
            </a:r>
            <a:r>
              <a:rPr lang="en-NZ" b="1" dirty="0"/>
              <a:t>N</a:t>
            </a:r>
            <a:r>
              <a:rPr lang="en-NZ" dirty="0"/>
              <a:t> - Not achieved </a:t>
            </a:r>
            <a:r>
              <a:rPr lang="en-NZ" b="1" dirty="0"/>
              <a:t>A</a:t>
            </a:r>
            <a:r>
              <a:rPr lang="en-NZ" dirty="0"/>
              <a:t> - 	Achieved </a:t>
            </a:r>
            <a:r>
              <a:rPr lang="en-NZ" b="1" dirty="0"/>
              <a:t>M </a:t>
            </a:r>
            <a:r>
              <a:rPr lang="en-NZ" dirty="0"/>
              <a:t>- Achieved with merit </a:t>
            </a:r>
            <a:r>
              <a:rPr lang="en-NZ" b="1" dirty="0"/>
              <a:t>E </a:t>
            </a:r>
            <a:r>
              <a:rPr lang="en-NZ" dirty="0"/>
              <a:t>- Achieved with excellence </a:t>
            </a:r>
            <a:r>
              <a:rPr lang="en-NZ" b="1" dirty="0"/>
              <a:t>ABS </a:t>
            </a:r>
            <a:r>
              <a:rPr lang="en-NZ" dirty="0"/>
              <a:t>- 	Absent </a:t>
            </a:r>
            <a:r>
              <a:rPr lang="en-NZ" b="1" dirty="0"/>
              <a:t>SNA </a:t>
            </a:r>
            <a:r>
              <a:rPr lang="en-NZ" dirty="0"/>
              <a:t>- Standard not attempted </a:t>
            </a:r>
            <a:r>
              <a:rPr lang="en-NZ" b="1" dirty="0"/>
              <a:t>RNA </a:t>
            </a:r>
            <a:r>
              <a:rPr lang="en-NZ" dirty="0"/>
              <a:t>- Result not yet available</a:t>
            </a:r>
          </a:p>
          <a:p>
            <a:endParaRPr lang="en-NZ" dirty="0"/>
          </a:p>
          <a:p>
            <a:r>
              <a:rPr lang="en-NZ" dirty="0"/>
              <a:t>Scroll down for further information.</a:t>
            </a:r>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9</a:t>
            </a:fld>
            <a:endParaRPr lang="en-NZ"/>
          </a:p>
        </p:txBody>
      </p:sp>
    </p:spTree>
    <p:extLst>
      <p:ext uri="{BB962C8B-B14F-4D97-AF65-F5344CB8AC3E}">
        <p14:creationId xmlns:p14="http://schemas.microsoft.com/office/powerpoint/2010/main" val="17469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Learner home - My School Entries and Results </a:t>
            </a:r>
          </a:p>
          <a:p>
            <a:endParaRPr lang="en-NZ" b="1" dirty="0"/>
          </a:p>
          <a:p>
            <a:r>
              <a:rPr lang="en-NZ" dirty="0"/>
              <a:t>From All Years tab showing Credit Summaries for All Years and one individual year (2014).</a:t>
            </a:r>
          </a:p>
          <a:p>
            <a:endParaRPr lang="en-NZ" dirty="0"/>
          </a:p>
          <a:p>
            <a:r>
              <a:rPr lang="en-NZ" dirty="0"/>
              <a:t>Scroll down for further information.</a:t>
            </a:r>
          </a:p>
        </p:txBody>
      </p:sp>
      <p:sp>
        <p:nvSpPr>
          <p:cNvPr id="4" name="Slide Number Placeholder 3"/>
          <p:cNvSpPr>
            <a:spLocks noGrp="1"/>
          </p:cNvSpPr>
          <p:nvPr>
            <p:ph type="sldNum" sz="quarter" idx="10"/>
          </p:nvPr>
        </p:nvSpPr>
        <p:spPr/>
        <p:txBody>
          <a:bodyPr/>
          <a:lstStyle/>
          <a:p>
            <a:fld id="{222A4222-0893-4620-A452-9E623E7ECAF9}" type="slidenum">
              <a:rPr lang="en-NZ" smtClean="0"/>
              <a:t>10</a:t>
            </a:fld>
            <a:endParaRPr lang="en-NZ"/>
          </a:p>
        </p:txBody>
      </p:sp>
    </p:spTree>
    <p:extLst>
      <p:ext uri="{BB962C8B-B14F-4D97-AF65-F5344CB8AC3E}">
        <p14:creationId xmlns:p14="http://schemas.microsoft.com/office/powerpoint/2010/main" val="347096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Learner home - My School Entries and Results </a:t>
            </a:r>
          </a:p>
          <a:p>
            <a:endParaRPr lang="en-NZ" dirty="0"/>
          </a:p>
          <a:p>
            <a:r>
              <a:rPr lang="en-NZ" dirty="0"/>
              <a:t>2014 Tab showing Course Credit Summary for that year. Endorsements are also indicated on the table.</a:t>
            </a:r>
          </a:p>
          <a:p>
            <a:endParaRPr lang="en-NZ" dirty="0"/>
          </a:p>
          <a:p>
            <a:r>
              <a:rPr lang="en-NZ" dirty="0"/>
              <a:t>Scroll down for further information.</a:t>
            </a:r>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11</a:t>
            </a:fld>
            <a:endParaRPr lang="en-NZ"/>
          </a:p>
        </p:txBody>
      </p:sp>
    </p:spTree>
    <p:extLst>
      <p:ext uri="{BB962C8B-B14F-4D97-AF65-F5344CB8AC3E}">
        <p14:creationId xmlns:p14="http://schemas.microsoft.com/office/powerpoint/2010/main" val="397138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dirty="0"/>
              <a:t>Learner home - My School Entries and Results </a:t>
            </a:r>
          </a:p>
          <a:p>
            <a:r>
              <a:rPr lang="en-NZ" sz="1100" dirty="0"/>
              <a:t>EX - externally assessed standards. </a:t>
            </a:r>
          </a:p>
          <a:p>
            <a:r>
              <a:rPr lang="en-NZ" sz="1100" dirty="0"/>
              <a:t>This shows the standards currently entered in for the end of the year exams. </a:t>
            </a:r>
          </a:p>
          <a:p>
            <a:pPr marL="171450" indent="-171450">
              <a:buFont typeface="Arial" panose="020B0604020202020204" pitchFamily="34" charset="0"/>
              <a:buChar char="•"/>
            </a:pPr>
            <a:r>
              <a:rPr lang="en-NZ" sz="1100" dirty="0"/>
              <a:t>Students should check these entries carefully for accuracy before the end of August.  </a:t>
            </a:r>
          </a:p>
          <a:p>
            <a:pPr marL="171450" indent="-171450">
              <a:buFont typeface="Arial" panose="020B0604020202020204" pitchFamily="34" charset="0"/>
              <a:buChar char="•"/>
            </a:pPr>
            <a:r>
              <a:rPr lang="en-NZ" sz="1100" dirty="0"/>
              <a:t>The September 1</a:t>
            </a:r>
            <a:r>
              <a:rPr lang="en-NZ" sz="1100" baseline="30000" dirty="0"/>
              <a:t>st</a:t>
            </a:r>
            <a:r>
              <a:rPr lang="en-NZ" sz="1100" dirty="0"/>
              <a:t> data file to NZQA confirms all entries into externally assessed standards including Scholarship for candidates to receive personalised papers.</a:t>
            </a:r>
          </a:p>
          <a:p>
            <a:pPr marL="171450" indent="-171450">
              <a:buFont typeface="Arial" panose="020B0604020202020204" pitchFamily="34" charset="0"/>
              <a:buChar char="•"/>
            </a:pPr>
            <a:r>
              <a:rPr lang="en-NZ" sz="1100" dirty="0"/>
              <a:t>No withdrawals from externally assessed standards can be made after September 1</a:t>
            </a:r>
            <a:r>
              <a:rPr lang="en-NZ" sz="1100" baseline="30000" dirty="0"/>
              <a:t>st</a:t>
            </a:r>
            <a:r>
              <a:rPr lang="en-NZ" sz="1100" dirty="0"/>
              <a:t>.</a:t>
            </a:r>
          </a:p>
          <a:p>
            <a:pPr marL="171450" indent="-171450">
              <a:buFont typeface="Arial" panose="020B0604020202020204" pitchFamily="34" charset="0"/>
              <a:buChar char="•"/>
            </a:pPr>
            <a:r>
              <a:rPr lang="en-NZ" sz="1100" dirty="0"/>
              <a:t>Results will be entered for these standards at the completion of the NZQA external examination process.</a:t>
            </a:r>
          </a:p>
          <a:p>
            <a:endParaRPr lang="en-NZ" sz="1100" dirty="0"/>
          </a:p>
          <a:p>
            <a:r>
              <a:rPr lang="en-NZ" sz="1100" dirty="0"/>
              <a:t>IN - internally assessed standards.</a:t>
            </a:r>
          </a:p>
          <a:p>
            <a:pPr marL="171450" indent="-171450">
              <a:buFont typeface="Arial" panose="020B0604020202020204" pitchFamily="34" charset="0"/>
              <a:buChar char="•"/>
            </a:pPr>
            <a:r>
              <a:rPr lang="en-NZ" sz="1100" dirty="0"/>
              <a:t>Competed internally assessed standards show the result and if applicable the credit amount gained. </a:t>
            </a:r>
          </a:p>
          <a:p>
            <a:pPr marL="171450" indent="-171450">
              <a:buFont typeface="Arial" panose="020B0604020202020204" pitchFamily="34" charset="0"/>
              <a:buChar char="•"/>
            </a:pPr>
            <a:r>
              <a:rPr lang="en-NZ" sz="1100" dirty="0"/>
              <a:t>No withdrawals from internally assessed standards can be made after December 1</a:t>
            </a:r>
            <a:r>
              <a:rPr lang="en-NZ" sz="1100" baseline="30000" dirty="0"/>
              <a:t>st</a:t>
            </a:r>
            <a:endParaRPr lang="en-NZ" sz="1100" dirty="0"/>
          </a:p>
          <a:p>
            <a:endParaRPr lang="en-NZ" sz="1100" dirty="0"/>
          </a:p>
          <a:p>
            <a:r>
              <a:rPr lang="en-NZ" sz="1100" dirty="0"/>
              <a:t>Education Organisation</a:t>
            </a:r>
          </a:p>
          <a:p>
            <a:r>
              <a:rPr lang="en-NZ" sz="1100" dirty="0" err="1"/>
              <a:t>Enr</a:t>
            </a:r>
            <a:r>
              <a:rPr lang="en-NZ" sz="1100" dirty="0"/>
              <a:t>. – Enrolled school. This is the code of the ‘home school’ of the student, the school they are enrolled in. </a:t>
            </a:r>
          </a:p>
          <a:p>
            <a:r>
              <a:rPr lang="en-NZ" sz="1100" dirty="0"/>
              <a:t>Ext. – Where assessment is undertaking with an outside provide the outside provider code will show here. In this example 498 indicates a course undertaken through </a:t>
            </a:r>
            <a:r>
              <a:rPr lang="en-NZ" sz="1100" dirty="0" err="1"/>
              <a:t>Te</a:t>
            </a:r>
            <a:r>
              <a:rPr lang="en-NZ" sz="1100" dirty="0"/>
              <a:t> Kura / The Correspondence School. </a:t>
            </a:r>
          </a:p>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fld id="{222A4222-0893-4620-A452-9E623E7ECAF9}" type="slidenum">
              <a:rPr lang="en-NZ" smtClean="0"/>
              <a:t>12</a:t>
            </a:fld>
            <a:endParaRPr lang="en-NZ"/>
          </a:p>
        </p:txBody>
      </p:sp>
    </p:spTree>
    <p:extLst>
      <p:ext uri="{BB962C8B-B14F-4D97-AF65-F5344CB8AC3E}">
        <p14:creationId xmlns:p14="http://schemas.microsoft.com/office/powerpoint/2010/main" val="143790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D44869F8-96C3-4A45-A536-CE2812ECB116}" type="datetimeFigureOut">
              <a:rPr lang="en-NZ" smtClean="0"/>
              <a:t>27/08/2020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358334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44869F8-96C3-4A45-A536-CE2812ECB116}" type="datetimeFigureOut">
              <a:rPr lang="en-NZ" smtClean="0"/>
              <a:t>27/08/2020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379969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44869F8-96C3-4A45-A536-CE2812ECB116}" type="datetimeFigureOut">
              <a:rPr lang="en-NZ" smtClean="0"/>
              <a:t>27/08/2020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142784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NZ"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05" y="4896021"/>
            <a:ext cx="12176996" cy="1984850"/>
          </a:xfrm>
          <a:prstGeom prst="rect">
            <a:avLst/>
          </a:prstGeom>
        </p:spPr>
      </p:pic>
      <p:sp>
        <p:nvSpPr>
          <p:cNvPr id="4" name="Date Placeholder 3"/>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34705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NZ"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05" y="4896021"/>
            <a:ext cx="12176996" cy="1984850"/>
          </a:xfrm>
          <a:prstGeom prst="rect">
            <a:avLst/>
          </a:prstGeom>
        </p:spPr>
      </p:pic>
      <p:sp>
        <p:nvSpPr>
          <p:cNvPr id="4" name="Date Placeholder 3"/>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318607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1902442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237860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117465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129827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NZ"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313930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160538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44869F8-96C3-4A45-A536-CE2812ECB116}" type="datetimeFigureOut">
              <a:rPr lang="en-NZ" smtClean="0"/>
              <a:t>27/08/2020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644676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287429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3611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333950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4190509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1537512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95AC2CA-D342-4E33-AE13-4877FB0269B6}" type="datetimeFigureOut">
              <a:rPr lang="en-NZ" smtClean="0"/>
              <a:pPr/>
              <a:t>27/08/2020</a:t>
            </a:fld>
            <a:endParaRPr lang="en-NZ"/>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4DA9711-30B4-48E5-BDCB-DA0534EE4947}" type="slidenum">
              <a:rPr lang="en-NZ" smtClean="0"/>
              <a:pPr/>
              <a:t>‹#›</a:t>
            </a:fld>
            <a:endParaRPr lang="en-NZ"/>
          </a:p>
        </p:txBody>
      </p:sp>
    </p:spTree>
    <p:extLst>
      <p:ext uri="{BB962C8B-B14F-4D97-AF65-F5344CB8AC3E}">
        <p14:creationId xmlns:p14="http://schemas.microsoft.com/office/powerpoint/2010/main" val="3953132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58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869F8-96C3-4A45-A536-CE2812ECB116}" type="datetimeFigureOut">
              <a:rPr lang="en-NZ" smtClean="0"/>
              <a:t>27/08/2020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231783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D44869F8-96C3-4A45-A536-CE2812ECB116}" type="datetimeFigureOut">
              <a:rPr lang="en-NZ" smtClean="0"/>
              <a:t>27/08/2020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162101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D44869F8-96C3-4A45-A536-CE2812ECB116}" type="datetimeFigureOut">
              <a:rPr lang="en-NZ" smtClean="0"/>
              <a:t>27/08/2020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95634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44869F8-96C3-4A45-A536-CE2812ECB116}" type="datetimeFigureOut">
              <a:rPr lang="en-NZ" smtClean="0"/>
              <a:t>27/08/2020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242327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869F8-96C3-4A45-A536-CE2812ECB116}" type="datetimeFigureOut">
              <a:rPr lang="en-NZ" smtClean="0"/>
              <a:t>27/08/2020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190970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869F8-96C3-4A45-A536-CE2812ECB116}" type="datetimeFigureOut">
              <a:rPr lang="en-NZ" smtClean="0"/>
              <a:t>27/08/2020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344282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869F8-96C3-4A45-A536-CE2812ECB116}" type="datetimeFigureOut">
              <a:rPr lang="en-NZ" smtClean="0"/>
              <a:t>27/08/2020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E629E71-F184-4048-A942-7824FA9F05B5}" type="slidenum">
              <a:rPr lang="en-NZ" smtClean="0"/>
              <a:t>‹#›</a:t>
            </a:fld>
            <a:endParaRPr lang="en-NZ"/>
          </a:p>
        </p:txBody>
      </p:sp>
    </p:spTree>
    <p:extLst>
      <p:ext uri="{BB962C8B-B14F-4D97-AF65-F5344CB8AC3E}">
        <p14:creationId xmlns:p14="http://schemas.microsoft.com/office/powerpoint/2010/main" val="348530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869F8-96C3-4A45-A536-CE2812ECB116}" type="datetimeFigureOut">
              <a:rPr lang="en-NZ" smtClean="0"/>
              <a:t>27/08/2020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29E71-F184-4048-A942-7824FA9F05B5}" type="slidenum">
              <a:rPr lang="en-NZ" smtClean="0"/>
              <a:t>‹#›</a:t>
            </a:fld>
            <a:endParaRPr lang="en-NZ"/>
          </a:p>
        </p:txBody>
      </p:sp>
    </p:spTree>
    <p:extLst>
      <p:ext uri="{BB962C8B-B14F-4D97-AF65-F5344CB8AC3E}">
        <p14:creationId xmlns:p14="http://schemas.microsoft.com/office/powerpoint/2010/main" val="423649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4704"/>
            <a:ext cx="10972800" cy="1512168"/>
          </a:xfrm>
          <a:prstGeom prst="rect">
            <a:avLst/>
          </a:prstGeom>
        </p:spPr>
        <p:txBody>
          <a:bodyPr vert="horz" lIns="91440" tIns="45720" rIns="91440" bIns="45720" rtlCol="0" anchor="ctr">
            <a:normAutofit/>
          </a:bodyPr>
          <a:lstStyle/>
          <a:p>
            <a:r>
              <a:rPr lang="en-NZ" dirty="0"/>
              <a:t>Teachers New to NCEA</a:t>
            </a:r>
          </a:p>
        </p:txBody>
      </p:sp>
      <p:sp>
        <p:nvSpPr>
          <p:cNvPr id="3" name="Text Placeholder 2"/>
          <p:cNvSpPr>
            <a:spLocks noGrp="1"/>
          </p:cNvSpPr>
          <p:nvPr>
            <p:ph type="body" idx="1"/>
          </p:nvPr>
        </p:nvSpPr>
        <p:spPr>
          <a:xfrm>
            <a:off x="609600" y="2708920"/>
            <a:ext cx="10972800" cy="1440160"/>
          </a:xfrm>
          <a:prstGeom prst="rect">
            <a:avLst/>
          </a:prstGeom>
        </p:spPr>
        <p:txBody>
          <a:bodyPr vert="horz" lIns="91440" tIns="45720" rIns="91440" bIns="45720" rtlCol="0">
            <a:normAutofit/>
          </a:bodyPr>
          <a:lstStyle/>
          <a:p>
            <a:pPr lvl="0"/>
            <a:r>
              <a:rPr lang="en-US" dirty="0"/>
              <a:t>Presentation</a:t>
            </a:r>
          </a:p>
        </p:txBody>
      </p:sp>
      <p:pic>
        <p:nvPicPr>
          <p:cNvPr id="7"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4869160"/>
            <a:ext cx="1219200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005" y="4896021"/>
            <a:ext cx="12176996" cy="1984850"/>
          </a:xfrm>
          <a:prstGeom prst="rect">
            <a:avLst/>
          </a:prstGeom>
        </p:spPr>
      </p:pic>
    </p:spTree>
    <p:extLst>
      <p:ext uri="{BB962C8B-B14F-4D97-AF65-F5344CB8AC3E}">
        <p14:creationId xmlns:p14="http://schemas.microsoft.com/office/powerpoint/2010/main" val="28486278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ctr" defTabSz="914400" rtl="0" eaLnBrk="1" latinLnBrk="0" hangingPunct="1">
        <a:spcBef>
          <a:spcPct val="0"/>
        </a:spcBef>
        <a:buNone/>
        <a:defRPr sz="3200" b="1" kern="1200" baseline="0">
          <a:solidFill>
            <a:srgbClr val="000099"/>
          </a:solidFill>
          <a:latin typeface="+mj-lt"/>
          <a:ea typeface="+mj-ea"/>
          <a:cs typeface="+mj-cs"/>
        </a:defRPr>
      </a:lvl1pPr>
    </p:titleStyle>
    <p:bodyStyle>
      <a:lvl1pPr marL="342900" indent="-342900" algn="ctr"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hyperlink" Target="http://www.nzqa.govt.nz/"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D1AB-35DA-400B-B1AF-7821DA239AA7}"/>
              </a:ext>
            </a:extLst>
          </p:cNvPr>
          <p:cNvSpPr>
            <a:spLocks noGrp="1"/>
          </p:cNvSpPr>
          <p:nvPr>
            <p:ph type="ctrTitle"/>
          </p:nvPr>
        </p:nvSpPr>
        <p:spPr/>
        <p:txBody>
          <a:bodyPr>
            <a:normAutofit fontScale="90000"/>
          </a:bodyPr>
          <a:lstStyle/>
          <a:p>
            <a:r>
              <a:rPr lang="en-NZ" sz="6700" dirty="0">
                <a:solidFill>
                  <a:schemeClr val="tx1"/>
                </a:solidFill>
                <a:highlight>
                  <a:srgbClr val="FFFF00"/>
                </a:highlight>
                <a:latin typeface="Arial" panose="020B0604020202020204" pitchFamily="34" charset="0"/>
                <a:cs typeface="Arial" panose="020B0604020202020204" pitchFamily="34" charset="0"/>
              </a:rPr>
              <a:t>Student/Learner Login</a:t>
            </a:r>
            <a:br>
              <a:rPr lang="en-NZ" dirty="0">
                <a:latin typeface="Arial" panose="020B0604020202020204" pitchFamily="34" charset="0"/>
                <a:cs typeface="Arial" panose="020B0604020202020204" pitchFamily="34" charset="0"/>
              </a:rPr>
            </a:br>
            <a:endParaRPr lang="en-NZ" dirty="0"/>
          </a:p>
        </p:txBody>
      </p:sp>
    </p:spTree>
    <p:extLst>
      <p:ext uri="{BB962C8B-B14F-4D97-AF65-F5344CB8AC3E}">
        <p14:creationId xmlns:p14="http://schemas.microsoft.com/office/powerpoint/2010/main" val="411191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raigR\AppData\Local\Temp\SNAGHTML5edc04f.PNG">
            <a:extLst>
              <a:ext uri="{FF2B5EF4-FFF2-40B4-BE49-F238E27FC236}">
                <a16:creationId xmlns:a16="http://schemas.microsoft.com/office/drawing/2014/main" id="{39FF02E0-6FA1-40D3-82E7-8C0E94252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16" y="581891"/>
            <a:ext cx="9870423" cy="6160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567996-7161-490A-A4C1-CD9126C876FD}"/>
              </a:ext>
            </a:extLst>
          </p:cNvPr>
          <p:cNvSpPr txBox="1"/>
          <p:nvPr/>
        </p:nvSpPr>
        <p:spPr>
          <a:xfrm>
            <a:off x="5412510" y="212559"/>
            <a:ext cx="2456872" cy="369332"/>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Credit Summaries</a:t>
            </a:r>
          </a:p>
        </p:txBody>
      </p:sp>
    </p:spTree>
    <p:custDataLst>
      <p:tags r:id="rId1"/>
    </p:custDataLst>
    <p:extLst>
      <p:ext uri="{BB962C8B-B14F-4D97-AF65-F5344CB8AC3E}">
        <p14:creationId xmlns:p14="http://schemas.microsoft.com/office/powerpoint/2010/main" val="4159508233"/>
      </p:ext>
    </p:extLst>
  </p:cSld>
  <p:clrMapOvr>
    <a:masterClrMapping/>
  </p:clrMapOvr>
  <mc:AlternateContent xmlns:mc="http://schemas.openxmlformats.org/markup-compatibility/2006" xmlns:p14="http://schemas.microsoft.com/office/powerpoint/2010/main">
    <mc:Choice Requires="p14">
      <p:transition spd="slow" p14:dur="2000" advTm="7208"/>
    </mc:Choice>
    <mc:Fallback xmlns="">
      <p:transition spd="slow" advTm="72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56F0F3-176D-48F0-AB30-16F5DD1725B2}"/>
              </a:ext>
            </a:extLst>
          </p:cNvPr>
          <p:cNvPicPr>
            <a:picLocks noChangeAspect="1"/>
          </p:cNvPicPr>
          <p:nvPr/>
        </p:nvPicPr>
        <p:blipFill>
          <a:blip r:embed="rId4"/>
          <a:stretch>
            <a:fillRect/>
          </a:stretch>
        </p:blipFill>
        <p:spPr>
          <a:xfrm>
            <a:off x="181567" y="101600"/>
            <a:ext cx="11984149" cy="6456218"/>
          </a:xfrm>
          <a:prstGeom prst="rect">
            <a:avLst/>
          </a:prstGeom>
        </p:spPr>
      </p:pic>
    </p:spTree>
    <p:custDataLst>
      <p:tags r:id="rId1"/>
    </p:custDataLst>
    <p:extLst>
      <p:ext uri="{BB962C8B-B14F-4D97-AF65-F5344CB8AC3E}">
        <p14:creationId xmlns:p14="http://schemas.microsoft.com/office/powerpoint/2010/main" val="4080333306"/>
      </p:ext>
    </p:extLst>
  </p:cSld>
  <p:clrMapOvr>
    <a:masterClrMapping/>
  </p:clrMapOvr>
  <mc:AlternateContent xmlns:mc="http://schemas.openxmlformats.org/markup-compatibility/2006" xmlns:p14="http://schemas.microsoft.com/office/powerpoint/2010/main">
    <mc:Choice Requires="p14">
      <p:transition spd="slow" p14:dur="2000" advTm="6825"/>
    </mc:Choice>
    <mc:Fallback xmlns="">
      <p:transition spd="slow" advTm="682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306B6-1190-4ACF-B179-0AC51B21BEE8}"/>
              </a:ext>
            </a:extLst>
          </p:cNvPr>
          <p:cNvPicPr>
            <a:picLocks noChangeAspect="1"/>
          </p:cNvPicPr>
          <p:nvPr/>
        </p:nvPicPr>
        <p:blipFill>
          <a:blip r:embed="rId4"/>
          <a:stretch>
            <a:fillRect/>
          </a:stretch>
        </p:blipFill>
        <p:spPr>
          <a:xfrm>
            <a:off x="318052" y="206718"/>
            <a:ext cx="11658600" cy="6444564"/>
          </a:xfrm>
          <a:prstGeom prst="rect">
            <a:avLst/>
          </a:prstGeom>
        </p:spPr>
      </p:pic>
    </p:spTree>
    <p:custDataLst>
      <p:tags r:id="rId1"/>
    </p:custDataLst>
    <p:extLst>
      <p:ext uri="{BB962C8B-B14F-4D97-AF65-F5344CB8AC3E}">
        <p14:creationId xmlns:p14="http://schemas.microsoft.com/office/powerpoint/2010/main" val="2557682427"/>
      </p:ext>
    </p:extLst>
  </p:cSld>
  <p:clrMapOvr>
    <a:masterClrMapping/>
  </p:clrMapOvr>
  <mc:AlternateContent xmlns:mc="http://schemas.openxmlformats.org/markup-compatibility/2006" xmlns:p14="http://schemas.microsoft.com/office/powerpoint/2010/main">
    <mc:Choice Requires="p14">
      <p:transition spd="slow" p14:dur="2000" advTm="10185"/>
    </mc:Choice>
    <mc:Fallback xmlns="">
      <p:transition spd="slow" advTm="101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E3BD9-6B8C-496C-9C45-2E2CDDE90418}"/>
              </a:ext>
            </a:extLst>
          </p:cNvPr>
          <p:cNvSpPr txBox="1"/>
          <p:nvPr/>
        </p:nvSpPr>
        <p:spPr>
          <a:xfrm>
            <a:off x="4899060" y="92486"/>
            <a:ext cx="296487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Vocational Pathways</a:t>
            </a:r>
          </a:p>
        </p:txBody>
      </p:sp>
      <p:pic>
        <p:nvPicPr>
          <p:cNvPr id="4" name="Picture 3">
            <a:extLst>
              <a:ext uri="{FF2B5EF4-FFF2-40B4-BE49-F238E27FC236}">
                <a16:creationId xmlns:a16="http://schemas.microsoft.com/office/drawing/2014/main" id="{4C5ED2CB-F455-4BD6-A667-9B2565B7921C}"/>
              </a:ext>
            </a:extLst>
          </p:cNvPr>
          <p:cNvPicPr>
            <a:picLocks noChangeAspect="1"/>
          </p:cNvPicPr>
          <p:nvPr/>
        </p:nvPicPr>
        <p:blipFill>
          <a:blip r:embed="rId4"/>
          <a:stretch>
            <a:fillRect/>
          </a:stretch>
        </p:blipFill>
        <p:spPr>
          <a:xfrm>
            <a:off x="1023731" y="461818"/>
            <a:ext cx="10406270" cy="6303696"/>
          </a:xfrm>
          <a:prstGeom prst="rect">
            <a:avLst/>
          </a:prstGeom>
        </p:spPr>
      </p:pic>
    </p:spTree>
    <p:custDataLst>
      <p:tags r:id="rId1"/>
    </p:custDataLst>
    <p:extLst>
      <p:ext uri="{BB962C8B-B14F-4D97-AF65-F5344CB8AC3E}">
        <p14:creationId xmlns:p14="http://schemas.microsoft.com/office/powerpoint/2010/main" val="2987144084"/>
      </p:ext>
    </p:extLst>
  </p:cSld>
  <p:clrMapOvr>
    <a:masterClrMapping/>
  </p:clrMapOvr>
  <mc:AlternateContent xmlns:mc="http://schemas.openxmlformats.org/markup-compatibility/2006" xmlns:p14="http://schemas.microsoft.com/office/powerpoint/2010/main">
    <mc:Choice Requires="p14">
      <p:transition spd="slow" p14:dur="2000" advTm="7560"/>
    </mc:Choice>
    <mc:Fallback xmlns="">
      <p:transition spd="slow" advTm="75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0BEC6E-AB08-4D7B-98F5-7E1F5E2DE0EA}"/>
              </a:ext>
            </a:extLst>
          </p:cNvPr>
          <p:cNvPicPr>
            <a:picLocks noChangeAspect="1"/>
          </p:cNvPicPr>
          <p:nvPr/>
        </p:nvPicPr>
        <p:blipFill>
          <a:blip r:embed="rId4"/>
          <a:stretch>
            <a:fillRect/>
          </a:stretch>
        </p:blipFill>
        <p:spPr>
          <a:xfrm>
            <a:off x="431410" y="205134"/>
            <a:ext cx="11760590" cy="6780881"/>
          </a:xfrm>
          <a:prstGeom prst="rect">
            <a:avLst/>
          </a:prstGeom>
        </p:spPr>
      </p:pic>
    </p:spTree>
    <p:custDataLst>
      <p:tags r:id="rId1"/>
    </p:custDataLst>
    <p:extLst>
      <p:ext uri="{BB962C8B-B14F-4D97-AF65-F5344CB8AC3E}">
        <p14:creationId xmlns:p14="http://schemas.microsoft.com/office/powerpoint/2010/main" val="2271041936"/>
      </p:ext>
    </p:extLst>
  </p:cSld>
  <p:clrMapOvr>
    <a:masterClrMapping/>
  </p:clrMapOvr>
  <mc:AlternateContent xmlns:mc="http://schemas.openxmlformats.org/markup-compatibility/2006" xmlns:p14="http://schemas.microsoft.com/office/powerpoint/2010/main">
    <mc:Choice Requires="p14">
      <p:transition spd="slow" p14:dur="2000" advTm="6569"/>
    </mc:Choice>
    <mc:Fallback xmlns="">
      <p:transition spd="slow" advTm="656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F4A94-447E-4455-B851-BF72314FB81D}"/>
              </a:ext>
            </a:extLst>
          </p:cNvPr>
          <p:cNvPicPr>
            <a:picLocks noChangeAspect="1"/>
          </p:cNvPicPr>
          <p:nvPr/>
        </p:nvPicPr>
        <p:blipFill>
          <a:blip r:embed="rId4"/>
          <a:stretch>
            <a:fillRect/>
          </a:stretch>
        </p:blipFill>
        <p:spPr>
          <a:xfrm>
            <a:off x="308463" y="90905"/>
            <a:ext cx="11733333" cy="6676190"/>
          </a:xfrm>
          <a:prstGeom prst="rect">
            <a:avLst/>
          </a:prstGeom>
        </p:spPr>
      </p:pic>
    </p:spTree>
    <p:custDataLst>
      <p:tags r:id="rId1"/>
    </p:custDataLst>
    <p:extLst>
      <p:ext uri="{BB962C8B-B14F-4D97-AF65-F5344CB8AC3E}">
        <p14:creationId xmlns:p14="http://schemas.microsoft.com/office/powerpoint/2010/main" val="209402267"/>
      </p:ext>
    </p:extLst>
  </p:cSld>
  <p:clrMapOvr>
    <a:masterClrMapping/>
  </p:clrMapOvr>
  <mc:AlternateContent xmlns:mc="http://schemas.openxmlformats.org/markup-compatibility/2006" xmlns:p14="http://schemas.microsoft.com/office/powerpoint/2010/main">
    <mc:Choice Requires="p14">
      <p:transition spd="slow" p14:dur="2000" advTm="7169"/>
    </mc:Choice>
    <mc:Fallback xmlns="">
      <p:transition spd="slow" advTm="716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aigR\AppData\Local\Temp\SNAGHTML99119f8.PNG">
            <a:extLst>
              <a:ext uri="{FF2B5EF4-FFF2-40B4-BE49-F238E27FC236}">
                <a16:creationId xmlns:a16="http://schemas.microsoft.com/office/drawing/2014/main" id="{89590785-3CC6-42CF-9410-5BB5C4DB6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97" y="200462"/>
            <a:ext cx="10480118" cy="6457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6181655"/>
      </p:ext>
    </p:extLst>
  </p:cSld>
  <p:clrMapOvr>
    <a:masterClrMapping/>
  </p:clrMapOvr>
  <mc:AlternateContent xmlns:mc="http://schemas.openxmlformats.org/markup-compatibility/2006" xmlns:p14="http://schemas.microsoft.com/office/powerpoint/2010/main">
    <mc:Choice Requires="p14">
      <p:transition spd="slow" p14:dur="2000" advTm="7313"/>
    </mc:Choice>
    <mc:Fallback xmlns="">
      <p:transition spd="slow" advTm="731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D171B-B1D4-458D-80D1-25FD00407D91}"/>
              </a:ext>
            </a:extLst>
          </p:cNvPr>
          <p:cNvSpPr txBox="1"/>
          <p:nvPr/>
        </p:nvSpPr>
        <p:spPr>
          <a:xfrm>
            <a:off x="3879273" y="258618"/>
            <a:ext cx="3417454"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Your Record of Achievement </a:t>
            </a:r>
          </a:p>
        </p:txBody>
      </p:sp>
      <p:pic>
        <p:nvPicPr>
          <p:cNvPr id="2050" name="Picture 2" descr="C:\Users\CraigR\AppData\Local\Temp\SNAGHTML996639b.PNG">
            <a:extLst>
              <a:ext uri="{FF2B5EF4-FFF2-40B4-BE49-F238E27FC236}">
                <a16:creationId xmlns:a16="http://schemas.microsoft.com/office/drawing/2014/main" id="{33A750E9-A7F8-4646-B6AF-103F0D819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83" y="557292"/>
            <a:ext cx="11121888" cy="6128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1904842"/>
      </p:ext>
    </p:extLst>
  </p:cSld>
  <p:clrMapOvr>
    <a:masterClrMapping/>
  </p:clrMapOvr>
  <mc:AlternateContent xmlns:mc="http://schemas.openxmlformats.org/markup-compatibility/2006" xmlns:p14="http://schemas.microsoft.com/office/powerpoint/2010/main">
    <mc:Choice Requires="p14">
      <p:transition spd="slow" p14:dur="2000" advTm="3816"/>
    </mc:Choice>
    <mc:Fallback xmlns="">
      <p:transition spd="slow" advTm="381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igR\AppData\Local\Temp\SNAGHTML997d9d0.PNG">
            <a:extLst>
              <a:ext uri="{FF2B5EF4-FFF2-40B4-BE49-F238E27FC236}">
                <a16:creationId xmlns:a16="http://schemas.microsoft.com/office/drawing/2014/main" id="{0B3CC4AC-CD21-41F6-B59E-67FA4E170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858"/>
            <a:ext cx="9362661" cy="67164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9760941"/>
      </p:ext>
    </p:extLst>
  </p:cSld>
  <p:clrMapOvr>
    <a:masterClrMapping/>
  </p:clrMapOvr>
  <mc:AlternateContent xmlns:mc="http://schemas.openxmlformats.org/markup-compatibility/2006" xmlns:p14="http://schemas.microsoft.com/office/powerpoint/2010/main">
    <mc:Choice Requires="p14">
      <p:transition spd="slow" p14:dur="2000" advTm="7145"/>
    </mc:Choice>
    <mc:Fallback xmlns="">
      <p:transition spd="slow" advTm="714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9CCC9C-8F27-450D-83BA-F6247CB5123B}"/>
              </a:ext>
            </a:extLst>
          </p:cNvPr>
          <p:cNvPicPr>
            <a:picLocks noChangeAspect="1"/>
          </p:cNvPicPr>
          <p:nvPr/>
        </p:nvPicPr>
        <p:blipFill>
          <a:blip r:embed="rId4"/>
          <a:stretch>
            <a:fillRect/>
          </a:stretch>
        </p:blipFill>
        <p:spPr>
          <a:xfrm>
            <a:off x="1013791" y="205127"/>
            <a:ext cx="10287000" cy="6585858"/>
          </a:xfrm>
          <a:prstGeom prst="rect">
            <a:avLst/>
          </a:prstGeom>
        </p:spPr>
      </p:pic>
    </p:spTree>
    <p:custDataLst>
      <p:tags r:id="rId1"/>
    </p:custDataLst>
    <p:extLst>
      <p:ext uri="{BB962C8B-B14F-4D97-AF65-F5344CB8AC3E}">
        <p14:creationId xmlns:p14="http://schemas.microsoft.com/office/powerpoint/2010/main" val="2911116772"/>
      </p:ext>
    </p:extLst>
  </p:cSld>
  <p:clrMapOvr>
    <a:masterClrMapping/>
  </p:clrMapOvr>
  <mc:AlternateContent xmlns:mc="http://schemas.openxmlformats.org/markup-compatibility/2006" xmlns:p14="http://schemas.microsoft.com/office/powerpoint/2010/main">
    <mc:Choice Requires="p14">
      <p:transition spd="slow" p14:dur="2000" advTm="7401"/>
    </mc:Choice>
    <mc:Fallback xmlns="">
      <p:transition spd="slow" advTm="74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CB97-ED7D-4AC4-99DD-D8FF532C259E}"/>
              </a:ext>
            </a:extLst>
          </p:cNvPr>
          <p:cNvSpPr>
            <a:spLocks noGrp="1"/>
          </p:cNvSpPr>
          <p:nvPr>
            <p:ph type="ctrTitle"/>
          </p:nvPr>
        </p:nvSpPr>
        <p:spPr>
          <a:xfrm>
            <a:off x="2590800" y="174239"/>
            <a:ext cx="7010400" cy="1470025"/>
          </a:xfrm>
        </p:spPr>
        <p:txBody>
          <a:bodyPr/>
          <a:lstStyle/>
          <a:p>
            <a:r>
              <a:rPr lang="en-NZ" dirty="0"/>
              <a:t>Why you should create an account to use your </a:t>
            </a:r>
            <a:r>
              <a:rPr lang="en-NZ" dirty="0">
                <a:highlight>
                  <a:srgbClr val="FFFF00"/>
                </a:highlight>
              </a:rPr>
              <a:t>Student/Learner </a:t>
            </a:r>
            <a:r>
              <a:rPr lang="en-NZ" dirty="0"/>
              <a:t>Login</a:t>
            </a:r>
          </a:p>
        </p:txBody>
      </p:sp>
      <p:sp>
        <p:nvSpPr>
          <p:cNvPr id="3" name="Subtitle 2">
            <a:extLst>
              <a:ext uri="{FF2B5EF4-FFF2-40B4-BE49-F238E27FC236}">
                <a16:creationId xmlns:a16="http://schemas.microsoft.com/office/drawing/2014/main" id="{E46D0CCB-FDCA-4C57-B790-0B8104C43DEC}"/>
              </a:ext>
            </a:extLst>
          </p:cNvPr>
          <p:cNvSpPr>
            <a:spLocks noGrp="1"/>
          </p:cNvSpPr>
          <p:nvPr>
            <p:ph type="subTitle" idx="1"/>
          </p:nvPr>
        </p:nvSpPr>
        <p:spPr>
          <a:xfrm>
            <a:off x="655320" y="1527185"/>
            <a:ext cx="10881360" cy="3438494"/>
          </a:xfrm>
        </p:spPr>
        <p:txBody>
          <a:bodyPr>
            <a:normAutofit fontScale="92500" lnSpcReduction="10000"/>
          </a:bodyPr>
          <a:lstStyle/>
          <a:p>
            <a:pPr algn="l"/>
            <a:r>
              <a:rPr lang="en-NZ" sz="2600" dirty="0">
                <a:solidFill>
                  <a:schemeClr val="tx1"/>
                </a:solidFill>
              </a:rPr>
              <a:t>With a Student Login, you can:</a:t>
            </a:r>
          </a:p>
          <a:p>
            <a:pPr marL="457200" lvl="0" indent="-457200" algn="l">
              <a:spcBef>
                <a:spcPts val="800"/>
              </a:spcBef>
              <a:buFont typeface="Arial" panose="020B0604020202020204" pitchFamily="34" charset="0"/>
              <a:buChar char="•"/>
            </a:pPr>
            <a:r>
              <a:rPr lang="en-NZ" sz="2600" dirty="0">
                <a:solidFill>
                  <a:schemeClr val="tx1"/>
                </a:solidFill>
              </a:rPr>
              <a:t>check your entries and results are accurate</a:t>
            </a:r>
          </a:p>
          <a:p>
            <a:pPr marL="457200" lvl="0" indent="-457200" algn="l">
              <a:spcBef>
                <a:spcPts val="800"/>
              </a:spcBef>
              <a:buFont typeface="Arial" panose="020B0604020202020204" pitchFamily="34" charset="0"/>
              <a:buChar char="•"/>
            </a:pPr>
            <a:r>
              <a:rPr lang="en-NZ" sz="2600" dirty="0">
                <a:solidFill>
                  <a:schemeClr val="tx1"/>
                </a:solidFill>
              </a:rPr>
              <a:t>order copies of your </a:t>
            </a:r>
            <a:r>
              <a:rPr lang="en-NZ" sz="2600" dirty="0">
                <a:solidFill>
                  <a:schemeClr val="tx1"/>
                </a:solidFill>
                <a:highlight>
                  <a:srgbClr val="FFFF00"/>
                </a:highlight>
              </a:rPr>
              <a:t>Level 1, 2 and 3 NCEA </a:t>
            </a:r>
            <a:r>
              <a:rPr lang="en-NZ" sz="2600" dirty="0">
                <a:solidFill>
                  <a:schemeClr val="tx1"/>
                </a:solidFill>
              </a:rPr>
              <a:t>certificates</a:t>
            </a:r>
          </a:p>
          <a:p>
            <a:pPr marL="457200" lvl="0" indent="-457200" algn="l">
              <a:spcBef>
                <a:spcPts val="800"/>
              </a:spcBef>
              <a:buFont typeface="Arial" panose="020B0604020202020204" pitchFamily="34" charset="0"/>
              <a:buChar char="•"/>
            </a:pPr>
            <a:r>
              <a:rPr lang="en-NZ" sz="2600" dirty="0">
                <a:solidFill>
                  <a:schemeClr val="tx1"/>
                </a:solidFill>
              </a:rPr>
              <a:t>print your Record of Achievement </a:t>
            </a:r>
            <a:r>
              <a:rPr lang="en-NZ" sz="2600" dirty="0">
                <a:solidFill>
                  <a:schemeClr val="tx1"/>
                </a:solidFill>
                <a:highlight>
                  <a:srgbClr val="FFFF00"/>
                </a:highlight>
              </a:rPr>
              <a:t>(</a:t>
            </a:r>
            <a:r>
              <a:rPr lang="en-NZ" sz="2600" dirty="0" err="1">
                <a:solidFill>
                  <a:schemeClr val="tx1"/>
                </a:solidFill>
                <a:highlight>
                  <a:srgbClr val="FFFF00"/>
                </a:highlight>
              </a:rPr>
              <a:t>RoA</a:t>
            </a:r>
            <a:r>
              <a:rPr lang="en-NZ" sz="2600" dirty="0">
                <a:solidFill>
                  <a:schemeClr val="tx1"/>
                </a:solidFill>
                <a:highlight>
                  <a:srgbClr val="FFFF00"/>
                </a:highlight>
              </a:rPr>
              <a:t>)</a:t>
            </a:r>
          </a:p>
          <a:p>
            <a:pPr marL="457200" lvl="0" indent="-457200" algn="l">
              <a:spcBef>
                <a:spcPts val="800"/>
              </a:spcBef>
              <a:buFont typeface="Arial" panose="020B0604020202020204" pitchFamily="34" charset="0"/>
              <a:buChar char="•"/>
            </a:pPr>
            <a:r>
              <a:rPr lang="en-NZ" sz="2600" dirty="0">
                <a:solidFill>
                  <a:schemeClr val="tx1"/>
                </a:solidFill>
              </a:rPr>
              <a:t>update your personal details, such as email address</a:t>
            </a:r>
          </a:p>
          <a:p>
            <a:pPr marL="457200" lvl="0" indent="-457200" algn="l">
              <a:spcBef>
                <a:spcPts val="800"/>
              </a:spcBef>
              <a:buFont typeface="Arial" panose="020B0604020202020204" pitchFamily="34" charset="0"/>
              <a:buChar char="•"/>
            </a:pPr>
            <a:r>
              <a:rPr lang="en-NZ" sz="2600" dirty="0">
                <a:solidFill>
                  <a:schemeClr val="tx1"/>
                </a:solidFill>
              </a:rPr>
              <a:t>print copies of your exam admission slip</a:t>
            </a:r>
          </a:p>
          <a:p>
            <a:pPr marL="457200" lvl="0" indent="-457200" algn="l">
              <a:spcBef>
                <a:spcPts val="800"/>
              </a:spcBef>
              <a:buFont typeface="Arial" panose="020B0604020202020204" pitchFamily="34" charset="0"/>
              <a:buChar char="•"/>
            </a:pPr>
            <a:r>
              <a:rPr lang="en-NZ" sz="2600" dirty="0">
                <a:solidFill>
                  <a:schemeClr val="tx1"/>
                </a:solidFill>
              </a:rPr>
              <a:t>access the digital exam platform</a:t>
            </a:r>
          </a:p>
          <a:p>
            <a:pPr marL="457200" indent="-457200" algn="l">
              <a:spcBef>
                <a:spcPts val="800"/>
              </a:spcBef>
              <a:buFont typeface="Arial" panose="020B0604020202020204" pitchFamily="34" charset="0"/>
              <a:buChar char="•"/>
            </a:pPr>
            <a:r>
              <a:rPr lang="en-NZ" sz="2600" dirty="0">
                <a:solidFill>
                  <a:schemeClr val="tx1"/>
                </a:solidFill>
              </a:rPr>
              <a:t>request reviews or reconsiderations of your external exam papers.</a:t>
            </a:r>
          </a:p>
          <a:p>
            <a:pPr algn="l"/>
            <a:endParaRPr lang="en-NZ" sz="1800" dirty="0"/>
          </a:p>
        </p:txBody>
      </p:sp>
    </p:spTree>
    <p:extLst>
      <p:ext uri="{BB962C8B-B14F-4D97-AF65-F5344CB8AC3E}">
        <p14:creationId xmlns:p14="http://schemas.microsoft.com/office/powerpoint/2010/main" val="127698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9A283F-E681-427B-8F25-7906DDC838FB}"/>
              </a:ext>
            </a:extLst>
          </p:cNvPr>
          <p:cNvSpPr/>
          <p:nvPr/>
        </p:nvSpPr>
        <p:spPr>
          <a:xfrm>
            <a:off x="3158836" y="249596"/>
            <a:ext cx="6096000" cy="369332"/>
          </a:xfrm>
          <a:prstGeom prst="rect">
            <a:avLst/>
          </a:prstGeom>
        </p:spPr>
        <p:txBody>
          <a:bodyPr>
            <a:spAutoFit/>
          </a:bodyPr>
          <a:lstStyle/>
          <a:p>
            <a:pPr>
              <a:spcAft>
                <a:spcPts val="0"/>
              </a:spcAft>
            </a:pPr>
            <a:r>
              <a:rPr lang="en-NZ" b="1" dirty="0">
                <a:latin typeface="Arial" panose="020B0604020202020204" pitchFamily="34" charset="0"/>
                <a:ea typeface="Calibri" panose="020F0502020204030204" pitchFamily="34" charset="0"/>
                <a:cs typeface="Arial" panose="020B0604020202020204" pitchFamily="34" charset="0"/>
              </a:rPr>
              <a:t>Checking your eligibility for fees free tertiary study </a:t>
            </a:r>
          </a:p>
        </p:txBody>
      </p:sp>
      <p:pic>
        <p:nvPicPr>
          <p:cNvPr id="4" name="Picture 3">
            <a:extLst>
              <a:ext uri="{FF2B5EF4-FFF2-40B4-BE49-F238E27FC236}">
                <a16:creationId xmlns:a16="http://schemas.microsoft.com/office/drawing/2014/main" id="{0B347087-84D2-4A0C-81B9-4A1D300BB017}"/>
              </a:ext>
            </a:extLst>
          </p:cNvPr>
          <p:cNvPicPr>
            <a:picLocks noChangeAspect="1"/>
          </p:cNvPicPr>
          <p:nvPr/>
        </p:nvPicPr>
        <p:blipFill>
          <a:blip r:embed="rId2"/>
          <a:stretch>
            <a:fillRect/>
          </a:stretch>
        </p:blipFill>
        <p:spPr>
          <a:xfrm>
            <a:off x="1341783" y="618928"/>
            <a:ext cx="7590701" cy="6084818"/>
          </a:xfrm>
          <a:prstGeom prst="rect">
            <a:avLst/>
          </a:prstGeom>
        </p:spPr>
      </p:pic>
    </p:spTree>
    <p:extLst>
      <p:ext uri="{BB962C8B-B14F-4D97-AF65-F5344CB8AC3E}">
        <p14:creationId xmlns:p14="http://schemas.microsoft.com/office/powerpoint/2010/main" val="306015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D4749C-9F3A-4A1A-91B4-4997D416414C}"/>
              </a:ext>
            </a:extLst>
          </p:cNvPr>
          <p:cNvSpPr/>
          <p:nvPr/>
        </p:nvSpPr>
        <p:spPr>
          <a:xfrm>
            <a:off x="4243537" y="338667"/>
            <a:ext cx="4172937" cy="369332"/>
          </a:xfrm>
          <a:prstGeom prst="rect">
            <a:avLst/>
          </a:prstGeom>
        </p:spPr>
        <p:txBody>
          <a:bodyPr wrap="none">
            <a:spAutoFit/>
          </a:bodyPr>
          <a:lstStyle/>
          <a:p>
            <a:pPr>
              <a:spcAft>
                <a:spcPts val="0"/>
              </a:spcAft>
            </a:pPr>
            <a:r>
              <a:rPr lang="en-NZ" b="1" dirty="0">
                <a:latin typeface="Arial" panose="020B0604020202020204" pitchFamily="34" charset="0"/>
                <a:ea typeface="Calibri" panose="020F0502020204030204" pitchFamily="34" charset="0"/>
                <a:cs typeface="Arial" panose="020B0604020202020204" pitchFamily="34" charset="0"/>
              </a:rPr>
              <a:t>Checking your details held by NZQA</a:t>
            </a:r>
          </a:p>
        </p:txBody>
      </p:sp>
      <p:pic>
        <p:nvPicPr>
          <p:cNvPr id="4098" name="Picture 2" descr="C:\Users\CraigR\AppData\Local\Temp\SNAGHTMLcdbbf60.PNG">
            <a:extLst>
              <a:ext uri="{FF2B5EF4-FFF2-40B4-BE49-F238E27FC236}">
                <a16:creationId xmlns:a16="http://schemas.microsoft.com/office/drawing/2014/main" id="{8D8757D6-3AE8-4F5C-939A-723AAD8D7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1" y="707999"/>
            <a:ext cx="11970317" cy="596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3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27A024-C875-45B1-B2C9-FD851DFB49E3}"/>
              </a:ext>
            </a:extLst>
          </p:cNvPr>
          <p:cNvSpPr txBox="1"/>
          <p:nvPr/>
        </p:nvSpPr>
        <p:spPr>
          <a:xfrm>
            <a:off x="3986783" y="2414016"/>
            <a:ext cx="665025" cy="276999"/>
          </a:xfrm>
          <a:prstGeom prst="rect">
            <a:avLst/>
          </a:prstGeom>
          <a:solidFill>
            <a:schemeClr val="bg1"/>
          </a:solidFill>
        </p:spPr>
        <p:txBody>
          <a:bodyPr wrap="square" rtlCol="0">
            <a:spAutoFit/>
          </a:bodyPr>
          <a:lstStyle/>
          <a:p>
            <a:endParaRPr lang="en-NZ" sz="1200" dirty="0"/>
          </a:p>
        </p:txBody>
      </p:sp>
      <p:sp>
        <p:nvSpPr>
          <p:cNvPr id="5" name="TextBox 4">
            <a:extLst>
              <a:ext uri="{FF2B5EF4-FFF2-40B4-BE49-F238E27FC236}">
                <a16:creationId xmlns:a16="http://schemas.microsoft.com/office/drawing/2014/main" id="{D83CB15D-610D-4AD8-B182-911080987C34}"/>
              </a:ext>
            </a:extLst>
          </p:cNvPr>
          <p:cNvSpPr txBox="1"/>
          <p:nvPr/>
        </p:nvSpPr>
        <p:spPr>
          <a:xfrm>
            <a:off x="3948963" y="2648751"/>
            <a:ext cx="740664" cy="230832"/>
          </a:xfrm>
          <a:prstGeom prst="rect">
            <a:avLst/>
          </a:prstGeom>
          <a:solidFill>
            <a:schemeClr val="bg1"/>
          </a:solidFill>
        </p:spPr>
        <p:txBody>
          <a:bodyPr wrap="square" rtlCol="0">
            <a:spAutoFit/>
          </a:bodyPr>
          <a:lstStyle/>
          <a:p>
            <a:endParaRPr lang="en-NZ" sz="900" dirty="0"/>
          </a:p>
        </p:txBody>
      </p:sp>
      <p:sp>
        <p:nvSpPr>
          <p:cNvPr id="6" name="TextBox 5">
            <a:extLst>
              <a:ext uri="{FF2B5EF4-FFF2-40B4-BE49-F238E27FC236}">
                <a16:creationId xmlns:a16="http://schemas.microsoft.com/office/drawing/2014/main" id="{D0733C93-EE2B-412C-9241-C4BEAAF05593}"/>
              </a:ext>
            </a:extLst>
          </p:cNvPr>
          <p:cNvSpPr txBox="1"/>
          <p:nvPr/>
        </p:nvSpPr>
        <p:spPr>
          <a:xfrm>
            <a:off x="3999255" y="3068151"/>
            <a:ext cx="665025" cy="215444"/>
          </a:xfrm>
          <a:prstGeom prst="rect">
            <a:avLst/>
          </a:prstGeom>
          <a:solidFill>
            <a:schemeClr val="bg1"/>
          </a:solidFill>
        </p:spPr>
        <p:txBody>
          <a:bodyPr wrap="square" rtlCol="0">
            <a:spAutoFit/>
          </a:bodyPr>
          <a:lstStyle/>
          <a:p>
            <a:r>
              <a:rPr lang="en-NZ" sz="800" dirty="0"/>
              <a:t>                         </a:t>
            </a:r>
          </a:p>
        </p:txBody>
      </p:sp>
      <p:sp>
        <p:nvSpPr>
          <p:cNvPr id="9" name="TextBox 8">
            <a:extLst>
              <a:ext uri="{FF2B5EF4-FFF2-40B4-BE49-F238E27FC236}">
                <a16:creationId xmlns:a16="http://schemas.microsoft.com/office/drawing/2014/main" id="{F397CFB1-35A4-41B1-880B-39D4AAAA8028}"/>
              </a:ext>
            </a:extLst>
          </p:cNvPr>
          <p:cNvSpPr txBox="1"/>
          <p:nvPr/>
        </p:nvSpPr>
        <p:spPr>
          <a:xfrm>
            <a:off x="3986783" y="199945"/>
            <a:ext cx="3757395" cy="374450"/>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Check your NZQA Enrolments</a:t>
            </a:r>
          </a:p>
        </p:txBody>
      </p:sp>
      <p:pic>
        <p:nvPicPr>
          <p:cNvPr id="2" name="Picture 1">
            <a:extLst>
              <a:ext uri="{FF2B5EF4-FFF2-40B4-BE49-F238E27FC236}">
                <a16:creationId xmlns:a16="http://schemas.microsoft.com/office/drawing/2014/main" id="{7B16823B-D92C-45E4-90DF-C7D65BA016D4}"/>
              </a:ext>
            </a:extLst>
          </p:cNvPr>
          <p:cNvPicPr>
            <a:picLocks noChangeAspect="1"/>
          </p:cNvPicPr>
          <p:nvPr/>
        </p:nvPicPr>
        <p:blipFill>
          <a:blip r:embed="rId3"/>
          <a:stretch>
            <a:fillRect/>
          </a:stretch>
        </p:blipFill>
        <p:spPr>
          <a:xfrm>
            <a:off x="72190" y="914714"/>
            <a:ext cx="12047619" cy="5028571"/>
          </a:xfrm>
          <a:prstGeom prst="rect">
            <a:avLst/>
          </a:prstGeom>
        </p:spPr>
      </p:pic>
    </p:spTree>
    <p:extLst>
      <p:ext uri="{BB962C8B-B14F-4D97-AF65-F5344CB8AC3E}">
        <p14:creationId xmlns:p14="http://schemas.microsoft.com/office/powerpoint/2010/main" val="3197002570"/>
      </p:ext>
    </p:extLst>
  </p:cSld>
  <p:clrMapOvr>
    <a:masterClrMapping/>
  </p:clrMapOvr>
  <mc:AlternateContent xmlns:mc="http://schemas.openxmlformats.org/markup-compatibility/2006" xmlns:p14="http://schemas.microsoft.com/office/powerpoint/2010/main">
    <mc:Choice Requires="p14">
      <p:transition spd="slow" p14:dur="2000" advTm="5921"/>
    </mc:Choice>
    <mc:Fallback xmlns="">
      <p:transition spd="slow" advTm="592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31D42-EACE-4A13-B2F1-E799FD66FF35}"/>
              </a:ext>
            </a:extLst>
          </p:cNvPr>
          <p:cNvSpPr txBox="1"/>
          <p:nvPr/>
        </p:nvSpPr>
        <p:spPr>
          <a:xfrm>
            <a:off x="3804356" y="353156"/>
            <a:ext cx="5396088"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Ordering certificates and other documents</a:t>
            </a:r>
          </a:p>
        </p:txBody>
      </p:sp>
      <p:pic>
        <p:nvPicPr>
          <p:cNvPr id="4098" name="Picture 2" descr="C:\Users\CraigR\AppData\Local\Temp\SNAGHTML99fbc3f.PNG">
            <a:extLst>
              <a:ext uri="{FF2B5EF4-FFF2-40B4-BE49-F238E27FC236}">
                <a16:creationId xmlns:a16="http://schemas.microsoft.com/office/drawing/2014/main" id="{0A106DE3-E889-49E5-9B79-24047ABA3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12192000" cy="483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68864"/>
      </p:ext>
    </p:extLst>
  </p:cSld>
  <p:clrMapOvr>
    <a:masterClrMapping/>
  </p:clrMapOvr>
  <mc:AlternateContent xmlns:mc="http://schemas.openxmlformats.org/markup-compatibility/2006" xmlns:p14="http://schemas.microsoft.com/office/powerpoint/2010/main">
    <mc:Choice Requires="p14">
      <p:transition spd="slow" p14:dur="2000" advTm="5841"/>
    </mc:Choice>
    <mc:Fallback xmlns="">
      <p:transition spd="slow" advTm="584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430D4D-E58C-41A8-B4C5-DAB8B1A1267D}"/>
              </a:ext>
            </a:extLst>
          </p:cNvPr>
          <p:cNvSpPr txBox="1"/>
          <p:nvPr/>
        </p:nvSpPr>
        <p:spPr>
          <a:xfrm>
            <a:off x="2271860" y="395925"/>
            <a:ext cx="7233384" cy="1508105"/>
          </a:xfrm>
          <a:prstGeom prst="rect">
            <a:avLst/>
          </a:prstGeom>
          <a:noFill/>
        </p:spPr>
        <p:txBody>
          <a:bodyPr wrap="square" rtlCol="0">
            <a:spAutoFit/>
          </a:bodyPr>
          <a:lstStyle/>
          <a:p>
            <a:pPr algn="ctr"/>
            <a:r>
              <a:rPr lang="en-NZ" sz="2400" b="1" dirty="0">
                <a:latin typeface="Arial" panose="020B0604020202020204" pitchFamily="34" charset="0"/>
                <a:cs typeface="Arial" panose="020B0604020202020204" pitchFamily="34" charset="0"/>
              </a:rPr>
              <a:t>How do you create an account to use your </a:t>
            </a:r>
            <a:r>
              <a:rPr lang="en-NZ" sz="2400" b="1" dirty="0">
                <a:highlight>
                  <a:srgbClr val="FFFF00"/>
                </a:highlight>
                <a:latin typeface="Arial" panose="020B0604020202020204" pitchFamily="34" charset="0"/>
                <a:cs typeface="Arial" panose="020B0604020202020204" pitchFamily="34" charset="0"/>
              </a:rPr>
              <a:t>Student/Learner </a:t>
            </a:r>
            <a:r>
              <a:rPr lang="en-NZ" sz="2400" b="1" dirty="0">
                <a:latin typeface="Arial" panose="020B0604020202020204" pitchFamily="34" charset="0"/>
                <a:cs typeface="Arial" panose="020B0604020202020204" pitchFamily="34" charset="0"/>
              </a:rPr>
              <a:t>Login?</a:t>
            </a:r>
          </a:p>
          <a:p>
            <a:pPr algn="ctr"/>
            <a:r>
              <a:rPr lang="en-NZ" sz="2000" b="1" dirty="0">
                <a:latin typeface="Arial" panose="020B0604020202020204" pitchFamily="34" charset="0"/>
                <a:cs typeface="Arial" panose="020B0604020202020204" pitchFamily="34" charset="0"/>
              </a:rPr>
              <a:t>Go to the NZQA home page:</a:t>
            </a:r>
            <a:r>
              <a:rPr lang="en-NZ" sz="2000" b="1" dirty="0">
                <a:solidFill>
                  <a:srgbClr val="0070C0"/>
                </a:solidFill>
                <a:latin typeface="Arial" panose="020B0604020202020204" pitchFamily="34" charset="0"/>
                <a:cs typeface="Arial" panose="020B0604020202020204" pitchFamily="34" charset="0"/>
              </a:rPr>
              <a:t> </a:t>
            </a:r>
            <a:r>
              <a:rPr lang="en-NZ" sz="20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www.nzqa.govt.nz</a:t>
            </a:r>
            <a:endParaRPr lang="en-NZ" sz="2000" b="1" dirty="0">
              <a:solidFill>
                <a:srgbClr val="0070C0"/>
              </a:solidFill>
              <a:latin typeface="Arial" panose="020B0604020202020204" pitchFamily="34" charset="0"/>
              <a:cs typeface="Arial" panose="020B0604020202020204" pitchFamily="34" charset="0"/>
            </a:endParaRPr>
          </a:p>
          <a:p>
            <a:pPr algn="ctr"/>
            <a:r>
              <a:rPr lang="en-NZ" sz="24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22030C24-586A-46E9-83CB-97E8A37402E4}"/>
              </a:ext>
            </a:extLst>
          </p:cNvPr>
          <p:cNvPicPr>
            <a:picLocks noChangeAspect="1"/>
          </p:cNvPicPr>
          <p:nvPr/>
        </p:nvPicPr>
        <p:blipFill>
          <a:blip r:embed="rId5"/>
          <a:stretch>
            <a:fillRect/>
          </a:stretch>
        </p:blipFill>
        <p:spPr>
          <a:xfrm>
            <a:off x="1507572" y="2378876"/>
            <a:ext cx="8778585" cy="1691787"/>
          </a:xfrm>
          <a:prstGeom prst="rect">
            <a:avLst/>
          </a:prstGeom>
        </p:spPr>
      </p:pic>
      <p:sp>
        <p:nvSpPr>
          <p:cNvPr id="10" name="AutoShape 4">
            <a:extLst>
              <a:ext uri="{FF2B5EF4-FFF2-40B4-BE49-F238E27FC236}">
                <a16:creationId xmlns:a16="http://schemas.microsoft.com/office/drawing/2014/main" id="{13DCAB28-0116-4B94-8AB2-0FBA439AB750}"/>
              </a:ext>
            </a:extLst>
          </p:cNvPr>
          <p:cNvSpPr>
            <a:spLocks noChangeArrowheads="1"/>
          </p:cNvSpPr>
          <p:nvPr/>
        </p:nvSpPr>
        <p:spPr bwMode="auto">
          <a:xfrm>
            <a:off x="10546081" y="2786614"/>
            <a:ext cx="1437938" cy="526741"/>
          </a:xfrm>
          <a:prstGeom prst="wedgeRoundRectCallout">
            <a:avLst>
              <a:gd name="adj1" fmla="val -74635"/>
              <a:gd name="adj2" fmla="val -49927"/>
              <a:gd name="adj3" fmla="val 16667"/>
            </a:avLst>
          </a:prstGeom>
          <a:solidFill>
            <a:srgbClr val="FF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Select to log in or create an account</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Oval 5">
            <a:extLst>
              <a:ext uri="{FF2B5EF4-FFF2-40B4-BE49-F238E27FC236}">
                <a16:creationId xmlns:a16="http://schemas.microsoft.com/office/drawing/2014/main" id="{1B15290C-56F6-4535-8C0A-A11B7AD59AFD}"/>
              </a:ext>
            </a:extLst>
          </p:cNvPr>
          <p:cNvSpPr>
            <a:spLocks noChangeArrowheads="1"/>
          </p:cNvSpPr>
          <p:nvPr/>
        </p:nvSpPr>
        <p:spPr bwMode="auto">
          <a:xfrm>
            <a:off x="9538855" y="2522913"/>
            <a:ext cx="673330" cy="39485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NZ"/>
          </a:p>
        </p:txBody>
      </p:sp>
    </p:spTree>
    <p:custDataLst>
      <p:tags r:id="rId1"/>
    </p:custDataLst>
    <p:extLst>
      <p:ext uri="{BB962C8B-B14F-4D97-AF65-F5344CB8AC3E}">
        <p14:creationId xmlns:p14="http://schemas.microsoft.com/office/powerpoint/2010/main" val="1909155372"/>
      </p:ext>
    </p:extLst>
  </p:cSld>
  <p:clrMapOvr>
    <a:masterClrMapping/>
  </p:clrMapOvr>
  <mc:AlternateContent xmlns:mc="http://schemas.openxmlformats.org/markup-compatibility/2006" xmlns:p14="http://schemas.microsoft.com/office/powerpoint/2010/main">
    <mc:Choice Requires="p14">
      <p:transition spd="slow" p14:dur="2000" advTm="7584"/>
    </mc:Choice>
    <mc:Fallback xmlns="">
      <p:transition spd="slow" advTm="75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0E4A008-1DD9-4AB4-A52F-C00BCE549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247654" y="663092"/>
            <a:ext cx="7916459" cy="5344418"/>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D75F8D8E-3852-476F-82DB-F03F3C58C799}"/>
              </a:ext>
            </a:extLst>
          </p:cNvPr>
          <p:cNvSpPr/>
          <p:nvPr/>
        </p:nvSpPr>
        <p:spPr>
          <a:xfrm>
            <a:off x="772886" y="3048000"/>
            <a:ext cx="2242457" cy="1153886"/>
          </a:xfrm>
          <a:prstGeom prst="wedgeRoundRectCallout">
            <a:avLst>
              <a:gd name="adj1" fmla="val 106106"/>
              <a:gd name="adj2" fmla="val 48914"/>
              <a:gd name="adj3" fmla="val 16667"/>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solidFill>
                  <a:schemeClr val="bg1"/>
                </a:solidFill>
              </a:rPr>
              <a:t>Select this link to log in if you have an account </a:t>
            </a:r>
          </a:p>
        </p:txBody>
      </p:sp>
      <p:sp>
        <p:nvSpPr>
          <p:cNvPr id="3" name="Speech Bubble: Rectangle with Corners Rounded 2">
            <a:extLst>
              <a:ext uri="{FF2B5EF4-FFF2-40B4-BE49-F238E27FC236}">
                <a16:creationId xmlns:a16="http://schemas.microsoft.com/office/drawing/2014/main" id="{A937FB42-162B-45DD-8476-6C99FFF97EF2}"/>
              </a:ext>
            </a:extLst>
          </p:cNvPr>
          <p:cNvSpPr/>
          <p:nvPr/>
        </p:nvSpPr>
        <p:spPr>
          <a:xfrm>
            <a:off x="9525000" y="3831771"/>
            <a:ext cx="2257408" cy="740229"/>
          </a:xfrm>
          <a:prstGeom prst="wedgeRoundRectCallout">
            <a:avLst>
              <a:gd name="adj1" fmla="val -208685"/>
              <a:gd name="adj2" fmla="val 108035"/>
              <a:gd name="adj3" fmla="val 16667"/>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latin typeface="Arial" panose="020B0604020202020204" pitchFamily="34" charset="0"/>
                <a:cs typeface="Arial" panose="020B0604020202020204" pitchFamily="34" charset="0"/>
              </a:rPr>
              <a:t>Select this if you are a first time user</a:t>
            </a:r>
          </a:p>
        </p:txBody>
      </p:sp>
      <p:sp>
        <p:nvSpPr>
          <p:cNvPr id="4" name="Oval 3">
            <a:extLst>
              <a:ext uri="{FF2B5EF4-FFF2-40B4-BE49-F238E27FC236}">
                <a16:creationId xmlns:a16="http://schemas.microsoft.com/office/drawing/2014/main" id="{F285CF89-35D9-4F9A-9F6F-EC521BCF2995}"/>
              </a:ext>
            </a:extLst>
          </p:cNvPr>
          <p:cNvSpPr/>
          <p:nvPr/>
        </p:nvSpPr>
        <p:spPr>
          <a:xfrm>
            <a:off x="4266245" y="3973285"/>
            <a:ext cx="2242457" cy="457200"/>
          </a:xfrm>
          <a:prstGeom prst="ellipse">
            <a:avLst/>
          </a:prstGeom>
          <a:noFill/>
          <a:ln w="38100">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a:extLst>
              <a:ext uri="{FF2B5EF4-FFF2-40B4-BE49-F238E27FC236}">
                <a16:creationId xmlns:a16="http://schemas.microsoft.com/office/drawing/2014/main" id="{7B9FA9CE-E5E3-4871-AB90-A093C2A8DE19}"/>
              </a:ext>
            </a:extLst>
          </p:cNvPr>
          <p:cNvSpPr/>
          <p:nvPr/>
        </p:nvSpPr>
        <p:spPr>
          <a:xfrm>
            <a:off x="4318612" y="4825387"/>
            <a:ext cx="1568068" cy="359885"/>
          </a:xfrm>
          <a:prstGeom prst="ellipse">
            <a:avLst/>
          </a:prstGeom>
          <a:noFill/>
          <a:ln w="381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ustDataLst>
      <p:tags r:id="rId1"/>
    </p:custDataLst>
    <p:extLst>
      <p:ext uri="{BB962C8B-B14F-4D97-AF65-F5344CB8AC3E}">
        <p14:creationId xmlns:p14="http://schemas.microsoft.com/office/powerpoint/2010/main" val="2949679386"/>
      </p:ext>
    </p:extLst>
  </p:cSld>
  <p:clrMapOvr>
    <a:masterClrMapping/>
  </p:clrMapOvr>
  <mc:AlternateContent xmlns:mc="http://schemas.openxmlformats.org/markup-compatibility/2006" xmlns:p14="http://schemas.microsoft.com/office/powerpoint/2010/main">
    <mc:Choice Requires="p14">
      <p:transition spd="slow" p14:dur="2000" advTm="6841"/>
    </mc:Choice>
    <mc:Fallback xmlns="">
      <p:transition spd="slow" advTm="68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0382B-F559-4045-9522-26FD08152A56}"/>
              </a:ext>
            </a:extLst>
          </p:cNvPr>
          <p:cNvSpPr/>
          <p:nvPr/>
        </p:nvSpPr>
        <p:spPr>
          <a:xfrm>
            <a:off x="2947792" y="124640"/>
            <a:ext cx="6096000" cy="646331"/>
          </a:xfrm>
          <a:prstGeom prst="rect">
            <a:avLst/>
          </a:prstGeom>
        </p:spPr>
        <p:txBody>
          <a:bodyPr>
            <a:spAutoFit/>
          </a:bodyPr>
          <a:lstStyle/>
          <a:p>
            <a:pPr algn="ctr"/>
            <a:r>
              <a:rPr lang="en-NZ" b="1" dirty="0">
                <a:latin typeface="Arial" panose="020B0604020202020204" pitchFamily="34" charset="0"/>
                <a:cs typeface="Arial" panose="020B0604020202020204" pitchFamily="34" charset="0"/>
              </a:rPr>
              <a:t>Create an account page</a:t>
            </a:r>
          </a:p>
          <a:p>
            <a:pPr algn="ctr"/>
            <a:r>
              <a:rPr lang="en-NZ" b="1" dirty="0">
                <a:latin typeface="Arial" panose="020B0604020202020204" pitchFamily="34" charset="0"/>
                <a:cs typeface="Arial" panose="020B0604020202020204" pitchFamily="34" charset="0"/>
              </a:rPr>
              <a:t>You must create an account before you can log in</a:t>
            </a:r>
            <a:endParaRPr lang="en-NZ" dirty="0">
              <a:latin typeface="Arial" panose="020B0604020202020204" pitchFamily="34" charset="0"/>
              <a:cs typeface="Arial" panose="020B0604020202020204" pitchFamily="34" charset="0"/>
            </a:endParaRPr>
          </a:p>
        </p:txBody>
      </p:sp>
      <p:pic>
        <p:nvPicPr>
          <p:cNvPr id="3078" name="Picture 6">
            <a:extLst>
              <a:ext uri="{FF2B5EF4-FFF2-40B4-BE49-F238E27FC236}">
                <a16:creationId xmlns:a16="http://schemas.microsoft.com/office/drawing/2014/main" id="{A5ADA825-6AAC-497A-913B-6617C2FC9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187" y="914400"/>
            <a:ext cx="715962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8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7AEAD4-26FF-4870-95C8-5EEA8E0CC165}"/>
              </a:ext>
            </a:extLst>
          </p:cNvPr>
          <p:cNvSpPr txBox="1"/>
          <p:nvPr/>
        </p:nvSpPr>
        <p:spPr>
          <a:xfrm>
            <a:off x="3294239" y="191912"/>
            <a:ext cx="4684889" cy="646331"/>
          </a:xfrm>
          <a:prstGeom prst="rect">
            <a:avLst/>
          </a:prstGeom>
          <a:noFill/>
        </p:spPr>
        <p:txBody>
          <a:bodyPr wrap="square" rtlCol="0">
            <a:spAutoFit/>
          </a:bodyPr>
          <a:lstStyle/>
          <a:p>
            <a:pPr algn="ctr"/>
            <a:r>
              <a:rPr lang="en-NZ" b="1" dirty="0">
                <a:latin typeface="Arial" panose="020B0604020202020204" pitchFamily="34" charset="0"/>
                <a:cs typeface="Arial" panose="020B0604020202020204" pitchFamily="34" charset="0"/>
              </a:rPr>
              <a:t>Login page </a:t>
            </a:r>
          </a:p>
          <a:p>
            <a:pPr algn="ctr"/>
            <a:r>
              <a:rPr lang="en-NZ" sz="1400" b="1" dirty="0">
                <a:latin typeface="Arial" panose="020B0604020202020204" pitchFamily="34" charset="0"/>
                <a:cs typeface="Arial" panose="020B0604020202020204" pitchFamily="34" charset="0"/>
              </a:rPr>
              <a:t>Use this page once you have created an account</a:t>
            </a:r>
            <a:r>
              <a:rPr lang="en-NZ" b="1" dirty="0">
                <a:latin typeface="Arial" panose="020B0604020202020204" pitchFamily="34" charset="0"/>
                <a:cs typeface="Arial" panose="020B0604020202020204" pitchFamily="34" charset="0"/>
              </a:rPr>
              <a:t> </a:t>
            </a:r>
          </a:p>
        </p:txBody>
      </p:sp>
      <p:pic>
        <p:nvPicPr>
          <p:cNvPr id="1032" name="Picture 8">
            <a:extLst>
              <a:ext uri="{FF2B5EF4-FFF2-40B4-BE49-F238E27FC236}">
                <a16:creationId xmlns:a16="http://schemas.microsoft.com/office/drawing/2014/main" id="{F4160C76-0157-4423-8033-EFA4AA205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707" y="516540"/>
            <a:ext cx="9958192" cy="605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72485"/>
      </p:ext>
    </p:extLst>
  </p:cSld>
  <p:clrMapOvr>
    <a:masterClrMapping/>
  </p:clrMapOvr>
  <mc:AlternateContent xmlns:mc="http://schemas.openxmlformats.org/markup-compatibility/2006" xmlns:p14="http://schemas.microsoft.com/office/powerpoint/2010/main">
    <mc:Choice Requires="p14">
      <p:transition spd="slow" p14:dur="2000" advTm="5696"/>
    </mc:Choice>
    <mc:Fallback xmlns="">
      <p:transition spd="slow" advTm="56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DEA57-FD1D-4127-8B06-87A1C71E23FD}"/>
              </a:ext>
            </a:extLst>
          </p:cNvPr>
          <p:cNvSpPr txBox="1"/>
          <p:nvPr/>
        </p:nvSpPr>
        <p:spPr>
          <a:xfrm>
            <a:off x="2853938" y="188535"/>
            <a:ext cx="6567153" cy="461665"/>
          </a:xfrm>
          <a:prstGeom prst="rect">
            <a:avLst/>
          </a:prstGeom>
          <a:noFill/>
        </p:spPr>
        <p:txBody>
          <a:bodyPr wrap="square" rtlCol="0">
            <a:spAutoFit/>
          </a:bodyPr>
          <a:lstStyle/>
          <a:p>
            <a:r>
              <a:rPr lang="en-NZ" sz="2400" b="1" dirty="0">
                <a:latin typeface="Arial" panose="020B0604020202020204" pitchFamily="34" charset="0"/>
                <a:cs typeface="Arial" panose="020B0604020202020204" pitchFamily="34" charset="0"/>
              </a:rPr>
              <a:t>How can I check my entries and results? </a:t>
            </a:r>
          </a:p>
        </p:txBody>
      </p:sp>
      <p:pic>
        <p:nvPicPr>
          <p:cNvPr id="1026" name="Picture 2" descr="C:\Users\CraigR\AppData\Local\Temp\SNAGHTML529db05.PNG">
            <a:extLst>
              <a:ext uri="{FF2B5EF4-FFF2-40B4-BE49-F238E27FC236}">
                <a16:creationId xmlns:a16="http://schemas.microsoft.com/office/drawing/2014/main" id="{B698B29E-C2EC-470E-A291-D995C8425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8" y="607675"/>
            <a:ext cx="11745305" cy="59223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890217"/>
      </p:ext>
    </p:extLst>
  </p:cSld>
  <p:clrMapOvr>
    <a:masterClrMapping/>
  </p:clrMapOvr>
  <mc:AlternateContent xmlns:mc="http://schemas.openxmlformats.org/markup-compatibility/2006" xmlns:p14="http://schemas.microsoft.com/office/powerpoint/2010/main">
    <mc:Choice Requires="p14">
      <p:transition spd="slow" p14:dur="2000" advTm="8225"/>
    </mc:Choice>
    <mc:Fallback xmlns="">
      <p:transition spd="slow" advTm="82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igR\AppData\Local\Temp\SNAGHTML52e8403.PNG">
            <a:extLst>
              <a:ext uri="{FF2B5EF4-FFF2-40B4-BE49-F238E27FC236}">
                <a16:creationId xmlns:a16="http://schemas.microsoft.com/office/drawing/2014/main" id="{0C17621C-8930-4FFC-9C18-9825F9656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65" y="112222"/>
            <a:ext cx="11469757" cy="66769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32491443"/>
      </p:ext>
    </p:extLst>
  </p:cSld>
  <p:clrMapOvr>
    <a:masterClrMapping/>
  </p:clrMapOvr>
  <mc:AlternateContent xmlns:mc="http://schemas.openxmlformats.org/markup-compatibility/2006" xmlns:p14="http://schemas.microsoft.com/office/powerpoint/2010/main">
    <mc:Choice Requires="p14">
      <p:transition p14:dur="0" advTm="7113"/>
    </mc:Choice>
    <mc:Fallback xmlns="">
      <p:transition advTm="71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869D66-BB33-466C-8C75-ECC70AEBBA11}"/>
              </a:ext>
            </a:extLst>
          </p:cNvPr>
          <p:cNvSpPr txBox="1"/>
          <p:nvPr/>
        </p:nvSpPr>
        <p:spPr>
          <a:xfrm>
            <a:off x="4350328" y="157233"/>
            <a:ext cx="428567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Course Endorsement information</a:t>
            </a:r>
            <a:endParaRPr lang="en-NZ"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A77632D-A247-4AE0-A5F7-89E2CD832B92}"/>
              </a:ext>
            </a:extLst>
          </p:cNvPr>
          <p:cNvPicPr>
            <a:picLocks noChangeAspect="1"/>
          </p:cNvPicPr>
          <p:nvPr/>
        </p:nvPicPr>
        <p:blipFill>
          <a:blip r:embed="rId4"/>
          <a:stretch>
            <a:fillRect/>
          </a:stretch>
        </p:blipFill>
        <p:spPr>
          <a:xfrm>
            <a:off x="1461052" y="554266"/>
            <a:ext cx="8975035" cy="6146501"/>
          </a:xfrm>
          <a:prstGeom prst="rect">
            <a:avLst/>
          </a:prstGeom>
        </p:spPr>
      </p:pic>
    </p:spTree>
    <p:custDataLst>
      <p:tags r:id="rId1"/>
    </p:custDataLst>
    <p:extLst>
      <p:ext uri="{BB962C8B-B14F-4D97-AF65-F5344CB8AC3E}">
        <p14:creationId xmlns:p14="http://schemas.microsoft.com/office/powerpoint/2010/main" val="1517654754"/>
      </p:ext>
    </p:extLst>
  </p:cSld>
  <p:clrMapOvr>
    <a:masterClrMapping/>
  </p:clrMapOvr>
  <mc:AlternateContent xmlns:mc="http://schemas.openxmlformats.org/markup-compatibility/2006" xmlns:p14="http://schemas.microsoft.com/office/powerpoint/2010/main">
    <mc:Choice Requires="p14">
      <p:transition spd="slow" p14:dur="2000" advTm="7041"/>
    </mc:Choice>
    <mc:Fallback xmlns="">
      <p:transition spd="slow" advTm="704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3"/>
</p:tagLst>
</file>

<file path=ppt/tags/tag10.xml><?xml version="1.0" encoding="utf-8"?>
<p:tagLst xmlns:a="http://schemas.openxmlformats.org/drawingml/2006/main" xmlns:r="http://schemas.openxmlformats.org/officeDocument/2006/relationships" xmlns:p="http://schemas.openxmlformats.org/presentationml/2006/main">
  <p:tag name="TIMING" val="|5.8"/>
</p:tagLst>
</file>

<file path=ppt/tags/tag11.xml><?xml version="1.0" encoding="utf-8"?>
<p:tagLst xmlns:a="http://schemas.openxmlformats.org/drawingml/2006/main" xmlns:r="http://schemas.openxmlformats.org/officeDocument/2006/relationships" xmlns:p="http://schemas.openxmlformats.org/presentationml/2006/main">
  <p:tag name="TIMING" val="|6.3"/>
</p:tagLst>
</file>

<file path=ppt/tags/tag12.xml><?xml version="1.0" encoding="utf-8"?>
<p:tagLst xmlns:a="http://schemas.openxmlformats.org/drawingml/2006/main" xmlns:r="http://schemas.openxmlformats.org/officeDocument/2006/relationships" xmlns:p="http://schemas.openxmlformats.org/presentationml/2006/main">
  <p:tag name="TIMING" val="|6.1"/>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6.4"/>
</p:tagLst>
</file>

<file path=ppt/tags/tag15.xml><?xml version="1.0" encoding="utf-8"?>
<p:tagLst xmlns:a="http://schemas.openxmlformats.org/drawingml/2006/main" xmlns:r="http://schemas.openxmlformats.org/officeDocument/2006/relationships" xmlns:p="http://schemas.openxmlformats.org/presentationml/2006/main">
  <p:tag name="TIMING" val="|6.2"/>
</p:tagLst>
</file>

<file path=ppt/tags/tag2.xml><?xml version="1.0" encoding="utf-8"?>
<p:tagLst xmlns:a="http://schemas.openxmlformats.org/drawingml/2006/main" xmlns:r="http://schemas.openxmlformats.org/officeDocument/2006/relationships" xmlns:p="http://schemas.openxmlformats.org/presentationml/2006/main">
  <p:tag name="TIMING" val="|5.8"/>
</p:tagLst>
</file>

<file path=ppt/tags/tag3.xml><?xml version="1.0" encoding="utf-8"?>
<p:tagLst xmlns:a="http://schemas.openxmlformats.org/drawingml/2006/main" xmlns:r="http://schemas.openxmlformats.org/officeDocument/2006/relationships" xmlns:p="http://schemas.openxmlformats.org/presentationml/2006/main">
  <p:tag name="TIMING" val="|5.9|1.1"/>
</p:tagLst>
</file>

<file path=ppt/tags/tag4.xml><?xml version="1.0" encoding="utf-8"?>
<p:tagLst xmlns:a="http://schemas.openxmlformats.org/drawingml/2006/main" xmlns:r="http://schemas.openxmlformats.org/officeDocument/2006/relationships" xmlns:p="http://schemas.openxmlformats.org/presentationml/2006/main">
  <p:tag name="TIMING" val="|5.9"/>
</p:tagLst>
</file>

<file path=ppt/tags/tag5.xml><?xml version="1.0" encoding="utf-8"?>
<p:tagLst xmlns:a="http://schemas.openxmlformats.org/drawingml/2006/main" xmlns:r="http://schemas.openxmlformats.org/officeDocument/2006/relationships" xmlns:p="http://schemas.openxmlformats.org/presentationml/2006/main">
  <p:tag name="TIMING" val="|6.1"/>
</p:tagLst>
</file>

<file path=ppt/tags/tag6.xml><?xml version="1.0" encoding="utf-8"?>
<p:tagLst xmlns:a="http://schemas.openxmlformats.org/drawingml/2006/main" xmlns:r="http://schemas.openxmlformats.org/officeDocument/2006/relationships" xmlns:p="http://schemas.openxmlformats.org/presentationml/2006/main">
  <p:tag name="TIMING" val="|6"/>
</p:tagLst>
</file>

<file path=ppt/tags/tag7.xml><?xml version="1.0" encoding="utf-8"?>
<p:tagLst xmlns:a="http://schemas.openxmlformats.org/drawingml/2006/main" xmlns:r="http://schemas.openxmlformats.org/officeDocument/2006/relationships" xmlns:p="http://schemas.openxmlformats.org/presentationml/2006/main">
  <p:tag name="TIMING" val="|6"/>
</p:tagLst>
</file>

<file path=ppt/tags/tag8.xml><?xml version="1.0" encoding="utf-8"?>
<p:tagLst xmlns:a="http://schemas.openxmlformats.org/drawingml/2006/main" xmlns:r="http://schemas.openxmlformats.org/officeDocument/2006/relationships" xmlns:p="http://schemas.openxmlformats.org/presentationml/2006/main">
  <p:tag name="TIMING" val="|6.3|1.1|1.3"/>
</p:tagLst>
</file>

<file path=ppt/tags/tag9.xml><?xml version="1.0" encoding="utf-8"?>
<p:tagLst xmlns:a="http://schemas.openxmlformats.org/drawingml/2006/main" xmlns:r="http://schemas.openxmlformats.org/officeDocument/2006/relationships" xmlns:p="http://schemas.openxmlformats.org/presentationml/2006/main">
  <p:tag name="TIMING" val="|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lide update.potx" id="{45107342-7269-4C5B-B516-BE18E3B3DD63}" vid="{FAAADBC5-7B04-4D4B-B451-F4E968FDAC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B6C9721710E14DADC7112FCD156E36" ma:contentTypeVersion="8" ma:contentTypeDescription="Create a new document." ma:contentTypeScope="" ma:versionID="7ad31ab42d14fff19b9a59fcc56bf33d">
  <xsd:schema xmlns:xsd="http://www.w3.org/2001/XMLSchema" xmlns:xs="http://www.w3.org/2001/XMLSchema" xmlns:p="http://schemas.microsoft.com/office/2006/metadata/properties" xmlns:ns3="33706e76-0e36-4a85-a694-b8361c64b631" xmlns:ns4="e143a2f2-9872-4402-bc38-089411f34c98" targetNamespace="http://schemas.microsoft.com/office/2006/metadata/properties" ma:root="true" ma:fieldsID="5274dfeae4acf592414ab8a66629066b" ns3:_="" ns4:_="">
    <xsd:import namespace="33706e76-0e36-4a85-a694-b8361c64b631"/>
    <xsd:import namespace="e143a2f2-9872-4402-bc38-089411f34c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06e76-0e36-4a85-a694-b8361c64b63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43a2f2-9872-4402-bc38-089411f34c9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11DA3F-D767-414A-B455-A43691A29BE0}">
  <ds:schemaRefs>
    <ds:schemaRef ds:uri="http://schemas.microsoft.com/office/2006/documentManagement/types"/>
    <ds:schemaRef ds:uri="e143a2f2-9872-4402-bc38-089411f34c98"/>
    <ds:schemaRef ds:uri="http://purl.org/dc/elements/1.1/"/>
    <ds:schemaRef ds:uri="http://schemas.openxmlformats.org/package/2006/metadata/core-properties"/>
    <ds:schemaRef ds:uri="http://purl.org/dc/dcmitype/"/>
    <ds:schemaRef ds:uri="http://schemas.microsoft.com/office/infopath/2007/PartnerControls"/>
    <ds:schemaRef ds:uri="33706e76-0e36-4a85-a694-b8361c64b63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AB52D42-5AEB-45EA-BC39-00C43C6631A2}">
  <ds:schemaRefs>
    <ds:schemaRef ds:uri="http://schemas.microsoft.com/sharepoint/v3/contenttype/forms"/>
  </ds:schemaRefs>
</ds:datastoreItem>
</file>

<file path=customXml/itemProps3.xml><?xml version="1.0" encoding="utf-8"?>
<ds:datastoreItem xmlns:ds="http://schemas.openxmlformats.org/officeDocument/2006/customXml" ds:itemID="{405FD936-6AE0-49C4-8B44-286FBC334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706e76-0e36-4a85-a694-b8361c64b631"/>
    <ds:schemaRef ds:uri="e143a2f2-9872-4402-bc38-089411f34c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12256</TotalTime>
  <Words>1351</Words>
  <Application>Microsoft Office PowerPoint</Application>
  <PresentationFormat>Widescreen</PresentationFormat>
  <Paragraphs>157</Paragraphs>
  <Slides>23</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Calibri Light</vt:lpstr>
      <vt:lpstr>Office Theme</vt:lpstr>
      <vt:lpstr>Presentation1</vt:lpstr>
      <vt:lpstr>Student/Learner Login </vt:lpstr>
      <vt:lpstr>Why you should create an account to use your Student/Learner Login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Zealand Qualifications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Craig Ramsay</dc:creator>
  <cp:lastModifiedBy>Jackie Power</cp:lastModifiedBy>
  <cp:revision>246</cp:revision>
  <cp:lastPrinted>2020-08-02T21:13:15Z</cp:lastPrinted>
  <dcterms:created xsi:type="dcterms:W3CDTF">2014-12-23T01:36:35Z</dcterms:created>
  <dcterms:modified xsi:type="dcterms:W3CDTF">2020-08-26T21:37:58Z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0x0101008EB6C9721710E14DADC7112FCD156E36</vt:lpwstr>
  </property>
</Properties>
</file>